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57AA02-84B5-44C9-A7FB-C32D413AD07C}" type="datetimeFigureOut">
              <a:rPr lang="zh-CN" altLang="en-US" smtClean="0"/>
              <a:t>2020/4/23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721404-AD9B-430E-B960-EBD3C9DCC2BA}" type="slidenum">
              <a:rPr lang="zh-CN" altLang="en-US" smtClean="0"/>
              <a:t>‹#›</a:t>
            </a:fld>
            <a:endParaRPr lang="zh-CN" altLang="en-US"/>
          </a:p>
        </p:txBody>
      </p:sp>
    </p:spTree>
    <p:extLst>
      <p:ext uri="{BB962C8B-B14F-4D97-AF65-F5344CB8AC3E}">
        <p14:creationId xmlns:p14="http://schemas.microsoft.com/office/powerpoint/2010/main" val="2433388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369219"/>
            <a:ext cx="3886200" cy="326350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272828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2020/4/23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11&#25506;&#31350;&#23567;&#36710;&#22788;&#20110;&#38745;&#27490;&#29366;&#24577;&#26102;&#30340;&#21463;&#21147;&#24773;&#20917;&#30340;.wmv" TargetMode="External"/><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slideLayout" Target="../slideLayouts/slideLayout7.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10" Type="http://schemas.openxmlformats.org/officeDocument/2006/relationships/image" Target="../media/image11.GIF"/><Relationship Id="rId4" Type="http://schemas.openxmlformats.org/officeDocument/2006/relationships/tags" Target="../tags/tag28.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899592" y="1059582"/>
            <a:ext cx="3781372"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chemeClr val="accent3">
                    <a:lumMod val="50000"/>
                  </a:schemeClr>
                </a:solidFill>
                <a:latin typeface="方正姚体" panose="02010601030101010101" pitchFamily="2" charset="-122"/>
                <a:ea typeface="方正姚体" panose="02010601030101010101" pitchFamily="2" charset="-122"/>
              </a:rPr>
              <a:t>沪粤版物理</a:t>
            </a:r>
            <a:r>
              <a:rPr lang="zh-CN" altLang="en-US" sz="2400" b="1" baseline="-25000" dirty="0" smtClean="0">
                <a:solidFill>
                  <a:schemeClr val="accent3">
                    <a:lumMod val="50000"/>
                  </a:schemeClr>
                </a:solidFill>
                <a:latin typeface="方正姚体" panose="02010601030101010101" pitchFamily="2" charset="-122"/>
                <a:ea typeface="方正姚体" panose="02010601030101010101" pitchFamily="2" charset="-122"/>
              </a:rPr>
              <a:t>（初中）</a:t>
            </a:r>
            <a:endParaRPr lang="zh-CN" sz="2400" b="1" baseline="-25000" dirty="0">
              <a:solidFill>
                <a:schemeClr val="accent3">
                  <a:lumMod val="50000"/>
                </a:schemeClr>
              </a:solidFill>
              <a:latin typeface="方正姚体" panose="02010601030101010101" pitchFamily="2" charset="-122"/>
              <a:ea typeface="方正姚体" panose="02010601030101010101" pitchFamily="2" charset="-122"/>
            </a:endParaRPr>
          </a:p>
        </p:txBody>
      </p:sp>
      <p:sp>
        <p:nvSpPr>
          <p:cNvPr id="4" name="矩形 3"/>
          <p:cNvSpPr/>
          <p:nvPr/>
        </p:nvSpPr>
        <p:spPr>
          <a:xfrm>
            <a:off x="134309" y="123478"/>
            <a:ext cx="1530566" cy="308537"/>
          </a:xfrm>
          <a:prstGeom prst="rect">
            <a:avLst/>
          </a:prstGeom>
          <a:solidFill>
            <a:schemeClr val="tx2"/>
          </a:solidFill>
          <a:ln w="12700" cap="flat">
            <a:solidFill>
              <a:srgbClr val="C00000"/>
            </a:solid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0072" y="562980"/>
            <a:ext cx="3435846" cy="3435846"/>
          </a:xfrm>
          <a:prstGeom prst="rect">
            <a:avLst/>
          </a:prstGeom>
        </p:spPr>
      </p:pic>
      <p:sp>
        <p:nvSpPr>
          <p:cNvPr id="8" name="Shape 40"/>
          <p:cNvSpPr/>
          <p:nvPr/>
        </p:nvSpPr>
        <p:spPr>
          <a:xfrm>
            <a:off x="539552" y="2280902"/>
            <a:ext cx="4536504" cy="1428789"/>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lnSpc>
                <a:spcPts val="5000"/>
              </a:lnSpc>
              <a:defRPr sz="1800">
                <a:solidFill>
                  <a:srgbClr val="000000"/>
                </a:solidFill>
              </a:defRPr>
            </a:pPr>
            <a:r>
              <a:rPr lang="en-US" altLang="zh-CN" sz="6000" b="1" baseline="-25000" dirty="0" smtClean="0">
                <a:solidFill>
                  <a:srgbClr val="FF0000"/>
                </a:solidFill>
                <a:latin typeface="华文楷体" panose="02010600040101010101" pitchFamily="2" charset="-122"/>
                <a:ea typeface="华文楷体" panose="02010600040101010101" pitchFamily="2" charset="-122"/>
              </a:rPr>
              <a:t>7.4 </a:t>
            </a:r>
            <a:r>
              <a:rPr lang="zh-CN" altLang="en-US" sz="6000" b="1" baseline="-25000" dirty="0" smtClean="0">
                <a:solidFill>
                  <a:srgbClr val="FF0000"/>
                </a:solidFill>
                <a:latin typeface="华文楷体" panose="02010600040101010101" pitchFamily="2" charset="-122"/>
                <a:ea typeface="华文楷体" panose="02010600040101010101" pitchFamily="2" charset="-122"/>
              </a:rPr>
              <a:t>探究</a:t>
            </a:r>
            <a:r>
              <a:rPr lang="zh-CN" altLang="en-US" sz="6000" b="1" baseline="-25000" dirty="0">
                <a:solidFill>
                  <a:srgbClr val="FF0000"/>
                </a:solidFill>
                <a:latin typeface="华文楷体" panose="02010600040101010101" pitchFamily="2" charset="-122"/>
                <a:ea typeface="华文楷体" panose="02010600040101010101" pitchFamily="2" charset="-122"/>
              </a:rPr>
              <a:t>物体受力时怎样</a:t>
            </a:r>
            <a:r>
              <a:rPr lang="zh-CN" altLang="en-US" sz="6000" b="1" baseline="-25000" dirty="0" smtClean="0">
                <a:solidFill>
                  <a:srgbClr val="FF0000"/>
                </a:solidFill>
                <a:latin typeface="华文楷体" panose="02010600040101010101" pitchFamily="2" charset="-122"/>
                <a:ea typeface="华文楷体" panose="02010600040101010101" pitchFamily="2" charset="-122"/>
              </a:rPr>
              <a:t>运动</a:t>
            </a:r>
            <a:r>
              <a:rPr lang="en-US" altLang="zh-CN" sz="6000" b="1" dirty="0" smtClean="0">
                <a:solidFill>
                  <a:srgbClr val="FF0000"/>
                </a:solidFill>
                <a:latin typeface="华文楷体" panose="02010600040101010101" pitchFamily="2" charset="-122"/>
                <a:ea typeface="华文楷体" panose="02010600040101010101" pitchFamily="2" charset="-122"/>
              </a:rPr>
              <a:t> </a:t>
            </a:r>
            <a:endParaRPr lang="en-US" altLang="zh-CN" sz="4400" b="1" baseline="-25000" dirty="0">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39934087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35" name="图片 248834" descr="6-24"/>
          <p:cNvPicPr>
            <a:picLocks noChangeAspect="1"/>
          </p:cNvPicPr>
          <p:nvPr/>
        </p:nvPicPr>
        <p:blipFill>
          <a:blip r:embed="rId2"/>
          <a:srcRect b="13712"/>
          <a:stretch>
            <a:fillRect/>
          </a:stretch>
        </p:blipFill>
        <p:spPr>
          <a:xfrm>
            <a:off x="2586190" y="1310879"/>
            <a:ext cx="3987060" cy="3169444"/>
          </a:xfrm>
          <a:prstGeom prst="rect">
            <a:avLst/>
          </a:prstGeom>
          <a:noFill/>
          <a:ln w="9525">
            <a:noFill/>
          </a:ln>
        </p:spPr>
      </p:pic>
      <p:sp>
        <p:nvSpPr>
          <p:cNvPr id="248836" name="文本框 248835"/>
          <p:cNvSpPr txBox="1"/>
          <p:nvPr/>
        </p:nvSpPr>
        <p:spPr>
          <a:xfrm>
            <a:off x="319405" y="216435"/>
            <a:ext cx="6327140" cy="461515"/>
          </a:xfrm>
          <a:prstGeom prst="rect">
            <a:avLst/>
          </a:prstGeom>
          <a:noFill/>
          <a:ln w="9525">
            <a:noFill/>
          </a:ln>
        </p:spPr>
        <p:txBody>
          <a:bodyPr wrap="square">
            <a:spAutoFit/>
          </a:bodyPr>
          <a:lstStyle/>
          <a:p>
            <a:pPr>
              <a:buClrTx/>
            </a:pPr>
            <a:r>
              <a:rPr lang="zh-CN" altLang="en-US" sz="2400" b="1" dirty="0">
                <a:solidFill>
                  <a:schemeClr val="tx1"/>
                </a:solidFill>
                <a:latin typeface="华文楷体" panose="02010600040101010101" pitchFamily="2" charset="-122"/>
                <a:ea typeface="华文楷体" panose="02010600040101010101" pitchFamily="2" charset="-122"/>
              </a:rPr>
              <a:t>画出静止在水平桌面上的饮料瓶的受力示意图。</a:t>
            </a:r>
          </a:p>
        </p:txBody>
      </p:sp>
      <p:sp>
        <p:nvSpPr>
          <p:cNvPr id="248837" name="椭圆 248836"/>
          <p:cNvSpPr/>
          <p:nvPr/>
        </p:nvSpPr>
        <p:spPr>
          <a:xfrm>
            <a:off x="4525682" y="2661048"/>
            <a:ext cx="161525" cy="161925"/>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100"/>
          </a:p>
        </p:txBody>
      </p:sp>
      <p:sp>
        <p:nvSpPr>
          <p:cNvPr id="248838" name="下箭头 248837"/>
          <p:cNvSpPr/>
          <p:nvPr/>
        </p:nvSpPr>
        <p:spPr>
          <a:xfrm>
            <a:off x="4579126" y="2822972"/>
            <a:ext cx="54634" cy="648890"/>
          </a:xfrm>
          <a:prstGeom prst="downArrow">
            <a:avLst>
              <a:gd name="adj1" fmla="val 50000"/>
              <a:gd name="adj2" fmla="val 29619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00"/>
          </a:p>
        </p:txBody>
      </p:sp>
      <p:sp>
        <p:nvSpPr>
          <p:cNvPr id="248839" name="上箭头 248838"/>
          <p:cNvSpPr/>
          <p:nvPr/>
        </p:nvSpPr>
        <p:spPr>
          <a:xfrm>
            <a:off x="4579126" y="2012157"/>
            <a:ext cx="54634" cy="648891"/>
          </a:xfrm>
          <a:prstGeom prst="upArrow">
            <a:avLst>
              <a:gd name="adj1" fmla="val 50000"/>
              <a:gd name="adj2" fmla="val 296195"/>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00"/>
          </a:p>
        </p:txBody>
      </p:sp>
      <p:sp>
        <p:nvSpPr>
          <p:cNvPr id="248840" name="文本框 248839"/>
          <p:cNvSpPr txBox="1"/>
          <p:nvPr/>
        </p:nvSpPr>
        <p:spPr>
          <a:xfrm>
            <a:off x="4417601" y="3470672"/>
            <a:ext cx="484576" cy="415045"/>
          </a:xfrm>
          <a:prstGeom prst="rect">
            <a:avLst/>
          </a:prstGeom>
          <a:noFill/>
          <a:ln w="9525">
            <a:noFill/>
          </a:ln>
        </p:spPr>
        <p:txBody>
          <a:bodyPr>
            <a:spAutoFit/>
          </a:bodyPr>
          <a:lstStyle/>
          <a:p>
            <a:pPr algn="l">
              <a:buClrTx/>
            </a:pPr>
            <a:r>
              <a:rPr lang="en-US" altLang="zh-CN" sz="2095" b="1">
                <a:solidFill>
                  <a:srgbClr val="FF0000"/>
                </a:solidFill>
                <a:latin typeface="Arial" panose="020B0604020202090204" pitchFamily="34" charset="0"/>
              </a:rPr>
              <a:t>G</a:t>
            </a:r>
          </a:p>
        </p:txBody>
      </p:sp>
      <p:sp>
        <p:nvSpPr>
          <p:cNvPr id="248841" name="文本框 248840"/>
          <p:cNvSpPr txBox="1"/>
          <p:nvPr/>
        </p:nvSpPr>
        <p:spPr>
          <a:xfrm>
            <a:off x="4472235" y="1581150"/>
            <a:ext cx="376497" cy="415045"/>
          </a:xfrm>
          <a:prstGeom prst="rect">
            <a:avLst/>
          </a:prstGeom>
          <a:noFill/>
          <a:ln w="9525">
            <a:noFill/>
          </a:ln>
        </p:spPr>
        <p:txBody>
          <a:bodyPr>
            <a:spAutoFit/>
          </a:bodyPr>
          <a:lstStyle/>
          <a:p>
            <a:pPr algn="l">
              <a:buClrTx/>
            </a:pPr>
            <a:r>
              <a:rPr lang="en-US" altLang="zh-CN" sz="2095" b="1">
                <a:solidFill>
                  <a:srgbClr val="FF0000"/>
                </a:solidFill>
                <a:latin typeface="Arial" panose="020B0604020202090204" pitchFamily="34" charset="0"/>
              </a:rPr>
              <a:t>F</a:t>
            </a:r>
          </a:p>
        </p:txBody>
      </p:sp>
    </p:spTree>
    <p:extLst>
      <p:ext uri="{BB962C8B-B14F-4D97-AF65-F5344CB8AC3E}">
        <p14:creationId xmlns:p14="http://schemas.microsoft.com/office/powerpoint/2010/main" val="4057010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88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88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88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884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88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矩形 249858"/>
          <p:cNvSpPr/>
          <p:nvPr/>
        </p:nvSpPr>
        <p:spPr>
          <a:xfrm>
            <a:off x="1034416" y="360299"/>
            <a:ext cx="6497955" cy="1052890"/>
          </a:xfrm>
          <a:prstGeom prst="rect">
            <a:avLst/>
          </a:prstGeom>
          <a:noFill/>
          <a:ln w="28575">
            <a:noFill/>
          </a:ln>
        </p:spPr>
        <p:txBody>
          <a:bodyPr wrap="square">
            <a:spAutoFit/>
          </a:bodyPr>
          <a:lstStyle/>
          <a:p>
            <a:pPr algn="l">
              <a:lnSpc>
                <a:spcPct val="130000"/>
              </a:lnSpc>
              <a:buClrTx/>
            </a:pPr>
            <a:r>
              <a:rPr lang="zh-CN" altLang="en-US" sz="2400" b="1" dirty="0">
                <a:solidFill>
                  <a:schemeClr val="tx1"/>
                </a:solidFill>
                <a:latin typeface="华文楷体" panose="02010600040101010101" pitchFamily="2" charset="-122"/>
                <a:ea typeface="华文楷体" panose="02010600040101010101" pitchFamily="2" charset="-122"/>
              </a:rPr>
              <a:t>如果作用在一个物体上的两个力相互平衡，这两个力需要满足什么条件呢？</a:t>
            </a:r>
          </a:p>
        </p:txBody>
      </p:sp>
      <p:sp>
        <p:nvSpPr>
          <p:cNvPr id="249860" name="文本框 249859"/>
          <p:cNvSpPr txBox="1"/>
          <p:nvPr/>
        </p:nvSpPr>
        <p:spPr>
          <a:xfrm>
            <a:off x="1769640" y="2228120"/>
            <a:ext cx="4633160" cy="399767"/>
          </a:xfrm>
          <a:prstGeom prst="rect">
            <a:avLst/>
          </a:prstGeom>
          <a:noFill/>
          <a:ln w="9525">
            <a:noFill/>
          </a:ln>
        </p:spPr>
        <p:txBody>
          <a:bodyPr>
            <a:spAutoFit/>
          </a:bodyPr>
          <a:lstStyle/>
          <a:p>
            <a:pPr algn="l">
              <a:buClrTx/>
            </a:pPr>
            <a:r>
              <a:rPr lang="en-US" altLang="zh-CN" sz="2000" b="1" dirty="0">
                <a:solidFill>
                  <a:srgbClr val="FF0000"/>
                </a:solidFill>
                <a:latin typeface="宋体" panose="02010600030101010101" pitchFamily="2" charset="-122"/>
              </a:rPr>
              <a:t>A.</a:t>
            </a:r>
            <a:r>
              <a:rPr lang="zh-CN" altLang="en-US" sz="2000" b="1" dirty="0">
                <a:solidFill>
                  <a:srgbClr val="FF0000"/>
                </a:solidFill>
                <a:latin typeface="宋体" panose="02010600030101010101" pitchFamily="2" charset="-122"/>
              </a:rPr>
              <a:t>两个力的大小相等、方向相反。</a:t>
            </a:r>
          </a:p>
        </p:txBody>
      </p:sp>
      <p:sp>
        <p:nvSpPr>
          <p:cNvPr id="249861" name="文本框 249860"/>
          <p:cNvSpPr txBox="1"/>
          <p:nvPr/>
        </p:nvSpPr>
        <p:spPr>
          <a:xfrm>
            <a:off x="1769640" y="2812716"/>
            <a:ext cx="5063102" cy="399767"/>
          </a:xfrm>
          <a:prstGeom prst="rect">
            <a:avLst/>
          </a:prstGeom>
          <a:noFill/>
          <a:ln w="9525">
            <a:noFill/>
          </a:ln>
        </p:spPr>
        <p:txBody>
          <a:bodyPr>
            <a:spAutoFit/>
          </a:bodyPr>
          <a:lstStyle/>
          <a:p>
            <a:pPr algn="l">
              <a:buClrTx/>
            </a:pPr>
            <a:r>
              <a:rPr lang="en-US" altLang="zh-CN" sz="2000" b="1" dirty="0">
                <a:solidFill>
                  <a:srgbClr val="FF0000"/>
                </a:solidFill>
                <a:latin typeface="宋体" panose="02010600030101010101" pitchFamily="2" charset="-122"/>
              </a:rPr>
              <a:t>B.</a:t>
            </a:r>
            <a:r>
              <a:rPr lang="zh-CN" altLang="en-US" sz="2000" b="1" dirty="0">
                <a:solidFill>
                  <a:srgbClr val="FF0000"/>
                </a:solidFill>
                <a:latin typeface="宋体" panose="02010600030101010101" pitchFamily="2" charset="-122"/>
              </a:rPr>
              <a:t>两个力在同一直线上，合力为零。</a:t>
            </a:r>
          </a:p>
        </p:txBody>
      </p:sp>
      <p:sp>
        <p:nvSpPr>
          <p:cNvPr id="249862" name="文本框 249861"/>
          <p:cNvSpPr txBox="1"/>
          <p:nvPr/>
        </p:nvSpPr>
        <p:spPr>
          <a:xfrm>
            <a:off x="1769641" y="3416363"/>
            <a:ext cx="4040505" cy="399767"/>
          </a:xfrm>
          <a:prstGeom prst="rect">
            <a:avLst/>
          </a:prstGeom>
          <a:noFill/>
          <a:ln w="9525">
            <a:noFill/>
          </a:ln>
        </p:spPr>
        <p:txBody>
          <a:bodyPr>
            <a:spAutoFit/>
          </a:bodyPr>
          <a:lstStyle/>
          <a:p>
            <a:pPr algn="l">
              <a:buClrTx/>
            </a:pPr>
            <a:r>
              <a:rPr lang="en-US" altLang="zh-CN" sz="2000" b="1" dirty="0">
                <a:solidFill>
                  <a:srgbClr val="FF0000"/>
                </a:solidFill>
                <a:latin typeface="宋体" panose="02010600030101010101" pitchFamily="2" charset="-122"/>
              </a:rPr>
              <a:t>C.</a:t>
            </a:r>
            <a:r>
              <a:rPr lang="zh-CN" altLang="en-US" sz="2000" b="1" dirty="0">
                <a:solidFill>
                  <a:srgbClr val="FF0000"/>
                </a:solidFill>
                <a:latin typeface="宋体" panose="02010600030101010101" pitchFamily="2" charset="-122"/>
              </a:rPr>
              <a:t>两个力作用在同一个物体上。</a:t>
            </a:r>
          </a:p>
        </p:txBody>
      </p:sp>
      <p:sp>
        <p:nvSpPr>
          <p:cNvPr id="22" name="文本框 21"/>
          <p:cNvSpPr txBox="1"/>
          <p:nvPr/>
        </p:nvSpPr>
        <p:spPr>
          <a:xfrm>
            <a:off x="483999" y="1637466"/>
            <a:ext cx="1169549"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90204"/>
                <a:sym typeface="Arial" panose="020B0604020202090204"/>
              </a:rPr>
              <a:t>猜想：</a:t>
            </a:r>
          </a:p>
        </p:txBody>
      </p:sp>
    </p:spTree>
    <p:extLst>
      <p:ext uri="{BB962C8B-B14F-4D97-AF65-F5344CB8AC3E}">
        <p14:creationId xmlns:p14="http://schemas.microsoft.com/office/powerpoint/2010/main" val="1337769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98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986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98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60" grpId="0"/>
      <p:bldP spid="249861" grpId="0"/>
      <p:bldP spid="2498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文本框 250882"/>
          <p:cNvSpPr txBox="1"/>
          <p:nvPr/>
        </p:nvSpPr>
        <p:spPr>
          <a:xfrm>
            <a:off x="350085" y="279220"/>
            <a:ext cx="5497794" cy="461515"/>
          </a:xfrm>
          <a:prstGeom prst="rect">
            <a:avLst/>
          </a:prstGeom>
          <a:noFill/>
          <a:ln w="28575">
            <a:noFill/>
          </a:ln>
        </p:spPr>
        <p:txBody>
          <a:bodyPr>
            <a:spAutoFit/>
          </a:bodyPr>
          <a:lstStyle/>
          <a:p>
            <a:pPr algn="l">
              <a:buClrTx/>
            </a:pPr>
            <a:r>
              <a:rPr lang="zh-CN" altLang="en-US" sz="2400" b="1" dirty="0">
                <a:solidFill>
                  <a:schemeClr val="tx1"/>
                </a:solidFill>
                <a:latin typeface="华文楷体" panose="02010600040101010101" pitchFamily="2" charset="-122"/>
                <a:ea typeface="华文楷体" panose="02010600040101010101" pitchFamily="2" charset="-122"/>
              </a:rPr>
              <a:t>实验探究：二力平衡的条件</a:t>
            </a:r>
          </a:p>
        </p:txBody>
      </p:sp>
      <p:sp>
        <p:nvSpPr>
          <p:cNvPr id="250885" name="文本框 250884"/>
          <p:cNvSpPr txBox="1"/>
          <p:nvPr/>
        </p:nvSpPr>
        <p:spPr>
          <a:xfrm>
            <a:off x="654686" y="994962"/>
            <a:ext cx="6125845" cy="646757"/>
          </a:xfrm>
          <a:prstGeom prst="rect">
            <a:avLst/>
          </a:prstGeom>
          <a:noFill/>
          <a:ln w="9525">
            <a:noFill/>
          </a:ln>
        </p:spPr>
        <p:txBody>
          <a:bodyPr wrap="square">
            <a:spAutoFit/>
          </a:bodyPr>
          <a:lstStyle/>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实验器材：小车、钩码、细线、铁架台</a:t>
            </a:r>
          </a:p>
        </p:txBody>
      </p:sp>
      <p:sp>
        <p:nvSpPr>
          <p:cNvPr id="250886" name="矩形 250885"/>
          <p:cNvSpPr/>
          <p:nvPr/>
        </p:nvSpPr>
        <p:spPr>
          <a:xfrm>
            <a:off x="654685" y="1984195"/>
            <a:ext cx="4423410" cy="1757575"/>
          </a:xfrm>
          <a:prstGeom prst="rect">
            <a:avLst/>
          </a:prstGeom>
          <a:noFill/>
          <a:ln w="9525">
            <a:noFill/>
          </a:ln>
        </p:spPr>
        <p:txBody>
          <a:bodyPr wrap="square">
            <a:spAutoFit/>
          </a:bodyPr>
          <a:lstStyle/>
          <a:p>
            <a:pPr algn="l">
              <a:lnSpc>
                <a:spcPct val="150000"/>
              </a:lnSpc>
              <a:spcBef>
                <a:spcPct val="0"/>
              </a:spcBef>
              <a:buClrTx/>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小车、细线所受的重力不计，细线和滑轮间的摩擦力不计，空气阻力不计。</a:t>
            </a:r>
            <a:r>
              <a:rPr lang="en-US" altLang="zh-CN"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p:txBody>
      </p:sp>
      <p:pic>
        <p:nvPicPr>
          <p:cNvPr id="250897" name="图片 250896" descr="182"/>
          <p:cNvPicPr>
            <a:picLocks noChangeAspect="1"/>
          </p:cNvPicPr>
          <p:nvPr/>
        </p:nvPicPr>
        <p:blipFill>
          <a:blip r:embed="rId2"/>
          <a:stretch>
            <a:fillRect/>
          </a:stretch>
        </p:blipFill>
        <p:spPr>
          <a:xfrm>
            <a:off x="1009015" y="4541304"/>
            <a:ext cx="6522720" cy="332927"/>
          </a:xfrm>
          <a:prstGeom prst="rect">
            <a:avLst/>
          </a:prstGeom>
          <a:noFill/>
          <a:ln w="9525">
            <a:noFill/>
          </a:ln>
        </p:spPr>
      </p:pic>
      <p:grpSp>
        <p:nvGrpSpPr>
          <p:cNvPr id="250906" name="组合 250905"/>
          <p:cNvGrpSpPr/>
          <p:nvPr/>
        </p:nvGrpSpPr>
        <p:grpSpPr>
          <a:xfrm>
            <a:off x="5574724" y="2228862"/>
            <a:ext cx="2315986" cy="1268015"/>
            <a:chOff x="3157" y="1783"/>
            <a:chExt cx="1950" cy="1065"/>
          </a:xfrm>
        </p:grpSpPr>
        <p:pic>
          <p:nvPicPr>
            <p:cNvPr id="250888" name="图片 250887"/>
            <p:cNvPicPr>
              <a:picLocks noChangeAspect="1"/>
            </p:cNvPicPr>
            <p:nvPr/>
          </p:nvPicPr>
          <p:blipFill>
            <a:blip r:embed="rId3"/>
            <a:srcRect l="12746" t="33313" r="80000" b="52786"/>
            <a:stretch>
              <a:fillRect/>
            </a:stretch>
          </p:blipFill>
          <p:spPr>
            <a:xfrm>
              <a:off x="3208" y="1958"/>
              <a:ext cx="199" cy="237"/>
            </a:xfrm>
            <a:prstGeom prst="rect">
              <a:avLst/>
            </a:prstGeom>
            <a:noFill/>
            <a:ln w="9525">
              <a:noFill/>
            </a:ln>
          </p:spPr>
        </p:pic>
        <p:pic>
          <p:nvPicPr>
            <p:cNvPr id="250890" name="图片 250889"/>
            <p:cNvPicPr>
              <a:picLocks noChangeAspect="1"/>
            </p:cNvPicPr>
            <p:nvPr/>
          </p:nvPicPr>
          <p:blipFill>
            <a:blip r:embed="rId3"/>
            <a:srcRect l="78157" t="9369" r="14549" b="73901"/>
            <a:stretch>
              <a:fillRect/>
            </a:stretch>
          </p:blipFill>
          <p:spPr>
            <a:xfrm>
              <a:off x="4806" y="1949"/>
              <a:ext cx="201" cy="237"/>
            </a:xfrm>
            <a:prstGeom prst="rect">
              <a:avLst/>
            </a:prstGeom>
            <a:noFill/>
            <a:ln w="9525">
              <a:noFill/>
            </a:ln>
          </p:spPr>
        </p:pic>
        <p:sp>
          <p:nvSpPr>
            <p:cNvPr id="250891" name="直接连接符 250890"/>
            <p:cNvSpPr/>
            <p:nvPr/>
          </p:nvSpPr>
          <p:spPr>
            <a:xfrm flipV="1">
              <a:off x="4406" y="1989"/>
              <a:ext cx="500" cy="0"/>
            </a:xfrm>
            <a:prstGeom prst="line">
              <a:avLst/>
            </a:prstGeom>
            <a:ln w="19050" cap="flat" cmpd="sng">
              <a:solidFill>
                <a:srgbClr val="FF6600"/>
              </a:solidFill>
              <a:prstDash val="solid"/>
              <a:headEnd type="none" w="med" len="med"/>
              <a:tailEnd type="none" w="med" len="med"/>
            </a:ln>
          </p:spPr>
        </p:sp>
        <p:pic>
          <p:nvPicPr>
            <p:cNvPr id="250892" name="图片 250891"/>
            <p:cNvPicPr>
              <a:picLocks noChangeAspect="1"/>
            </p:cNvPicPr>
            <p:nvPr/>
          </p:nvPicPr>
          <p:blipFill>
            <a:blip r:embed="rId3"/>
            <a:srcRect l="65451" t="42743" r="27254" b="37845"/>
            <a:stretch>
              <a:fillRect/>
            </a:stretch>
          </p:blipFill>
          <p:spPr>
            <a:xfrm>
              <a:off x="3157" y="2517"/>
              <a:ext cx="201" cy="331"/>
            </a:xfrm>
            <a:prstGeom prst="rect">
              <a:avLst/>
            </a:prstGeom>
            <a:noFill/>
            <a:ln w="9525">
              <a:noFill/>
            </a:ln>
          </p:spPr>
        </p:pic>
        <p:sp>
          <p:nvSpPr>
            <p:cNvPr id="250893" name="直接连接符 250892"/>
            <p:cNvSpPr/>
            <p:nvPr/>
          </p:nvSpPr>
          <p:spPr>
            <a:xfrm>
              <a:off x="3407" y="1981"/>
              <a:ext cx="500" cy="0"/>
            </a:xfrm>
            <a:prstGeom prst="line">
              <a:avLst/>
            </a:prstGeom>
            <a:ln w="15875" cap="flat" cmpd="sng">
              <a:solidFill>
                <a:srgbClr val="FF6600"/>
              </a:solidFill>
              <a:prstDash val="solid"/>
              <a:headEnd type="none" w="med" len="med"/>
              <a:tailEnd type="none" w="med" len="med"/>
            </a:ln>
          </p:spPr>
        </p:sp>
        <p:sp>
          <p:nvSpPr>
            <p:cNvPr id="250894" name="直接连接符 250893"/>
            <p:cNvSpPr/>
            <p:nvPr/>
          </p:nvSpPr>
          <p:spPr>
            <a:xfrm>
              <a:off x="3257" y="2091"/>
              <a:ext cx="0" cy="473"/>
            </a:xfrm>
            <a:prstGeom prst="line">
              <a:avLst/>
            </a:prstGeom>
            <a:ln w="9525" cap="flat" cmpd="sng">
              <a:solidFill>
                <a:srgbClr val="FF6600"/>
              </a:solidFill>
              <a:prstDash val="solid"/>
              <a:headEnd type="none" w="med" len="med"/>
              <a:tailEnd type="none" w="med" len="med"/>
            </a:ln>
          </p:spPr>
        </p:sp>
        <p:pic>
          <p:nvPicPr>
            <p:cNvPr id="250895" name="图片 250894"/>
            <p:cNvPicPr>
              <a:picLocks noChangeAspect="1"/>
            </p:cNvPicPr>
            <p:nvPr/>
          </p:nvPicPr>
          <p:blipFill>
            <a:blip r:embed="rId3"/>
            <a:srcRect l="65451" t="42743" r="27254" b="37845"/>
            <a:stretch>
              <a:fillRect/>
            </a:stretch>
          </p:blipFill>
          <p:spPr>
            <a:xfrm>
              <a:off x="4906" y="2517"/>
              <a:ext cx="201" cy="331"/>
            </a:xfrm>
            <a:prstGeom prst="rect">
              <a:avLst/>
            </a:prstGeom>
            <a:noFill/>
            <a:ln w="9525">
              <a:noFill/>
            </a:ln>
          </p:spPr>
        </p:pic>
        <p:sp>
          <p:nvSpPr>
            <p:cNvPr id="250896" name="直接连接符 250895"/>
            <p:cNvSpPr/>
            <p:nvPr/>
          </p:nvSpPr>
          <p:spPr>
            <a:xfrm flipV="1">
              <a:off x="5007" y="2186"/>
              <a:ext cx="0" cy="426"/>
            </a:xfrm>
            <a:prstGeom prst="line">
              <a:avLst/>
            </a:prstGeom>
            <a:ln w="9525" cap="flat" cmpd="sng">
              <a:solidFill>
                <a:srgbClr val="FF6600"/>
              </a:solidFill>
              <a:prstDash val="solid"/>
              <a:headEnd type="none" w="med" len="med"/>
              <a:tailEnd type="none" w="med" len="med"/>
            </a:ln>
          </p:spPr>
        </p:sp>
        <p:sp>
          <p:nvSpPr>
            <p:cNvPr id="250901" name="矩形 250900"/>
            <p:cNvSpPr/>
            <p:nvPr/>
          </p:nvSpPr>
          <p:spPr>
            <a:xfrm>
              <a:off x="3922" y="1783"/>
              <a:ext cx="497" cy="332"/>
            </a:xfrm>
            <a:prstGeom prst="rect">
              <a:avLst/>
            </a:prstGeom>
            <a:solidFill>
              <a:srgbClr val="F9AF65"/>
            </a:solidFill>
            <a:ln w="28575" cap="flat" cmpd="sng">
              <a:solidFill>
                <a:srgbClr val="000000"/>
              </a:solidFill>
              <a:prstDash val="solid"/>
              <a:miter/>
              <a:headEnd type="none" w="med" len="med"/>
              <a:tailEnd type="none" w="med" len="med"/>
            </a:ln>
          </p:spPr>
          <p:txBody>
            <a:bodyPr/>
            <a:lstStyle/>
            <a:p>
              <a:endParaRPr lang="zh-CN" altLang="en-US" sz="100"/>
            </a:p>
          </p:txBody>
        </p:sp>
        <p:sp>
          <p:nvSpPr>
            <p:cNvPr id="250902" name="椭圆 250901"/>
            <p:cNvSpPr/>
            <p:nvPr/>
          </p:nvSpPr>
          <p:spPr>
            <a:xfrm>
              <a:off x="3985" y="2044"/>
              <a:ext cx="142" cy="142"/>
            </a:xfrm>
            <a:prstGeom prst="ellipse">
              <a:avLst/>
            </a:prstGeom>
            <a:solidFill>
              <a:schemeClr val="accent1"/>
            </a:solidFill>
            <a:ln w="28575" cap="flat" cmpd="sng">
              <a:solidFill>
                <a:srgbClr val="000000"/>
              </a:solidFill>
              <a:prstDash val="solid"/>
              <a:headEnd type="none" w="med" len="med"/>
              <a:tailEnd type="none" w="med" len="med"/>
            </a:ln>
          </p:spPr>
          <p:txBody>
            <a:bodyPr/>
            <a:lstStyle/>
            <a:p>
              <a:endParaRPr lang="zh-CN" altLang="en-US" sz="100"/>
            </a:p>
          </p:txBody>
        </p:sp>
        <p:sp>
          <p:nvSpPr>
            <p:cNvPr id="250903" name="椭圆 250902"/>
            <p:cNvSpPr/>
            <p:nvPr/>
          </p:nvSpPr>
          <p:spPr>
            <a:xfrm>
              <a:off x="4206" y="2044"/>
              <a:ext cx="142" cy="142"/>
            </a:xfrm>
            <a:prstGeom prst="ellipse">
              <a:avLst/>
            </a:prstGeom>
            <a:solidFill>
              <a:schemeClr val="accent1"/>
            </a:solidFill>
            <a:ln w="28575" cap="flat" cmpd="sng">
              <a:solidFill>
                <a:srgbClr val="000000"/>
              </a:solidFill>
              <a:prstDash val="solid"/>
              <a:headEnd type="none" w="med" len="med"/>
              <a:tailEnd type="none" w="med" len="med"/>
            </a:ln>
          </p:spPr>
          <p:txBody>
            <a:bodyPr/>
            <a:lstStyle/>
            <a:p>
              <a:endParaRPr lang="zh-CN" altLang="en-US" sz="100"/>
            </a:p>
          </p:txBody>
        </p:sp>
        <p:sp>
          <p:nvSpPr>
            <p:cNvPr id="250905" name="矩形 250904"/>
            <p:cNvSpPr/>
            <p:nvPr/>
          </p:nvSpPr>
          <p:spPr>
            <a:xfrm>
              <a:off x="3260" y="2193"/>
              <a:ext cx="1728" cy="110"/>
            </a:xfrm>
            <a:prstGeom prst="rect">
              <a:avLst/>
            </a:prstGeom>
            <a:solidFill>
              <a:srgbClr val="FFCC99"/>
            </a:solidFill>
            <a:ln w="28575">
              <a:noFill/>
            </a:ln>
          </p:spPr>
          <p:txBody>
            <a:bodyPr/>
            <a:lstStyle/>
            <a:p>
              <a:endParaRPr lang="zh-CN" altLang="en-US" sz="100"/>
            </a:p>
          </p:txBody>
        </p:sp>
      </p:grpSp>
    </p:spTree>
    <p:extLst>
      <p:ext uri="{BB962C8B-B14F-4D97-AF65-F5344CB8AC3E}">
        <p14:creationId xmlns:p14="http://schemas.microsoft.com/office/powerpoint/2010/main" val="1605358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矩形 251906"/>
          <p:cNvSpPr/>
          <p:nvPr/>
        </p:nvSpPr>
        <p:spPr>
          <a:xfrm>
            <a:off x="332446" y="134683"/>
            <a:ext cx="2262540" cy="739060"/>
          </a:xfrm>
          <a:prstGeom prst="rect">
            <a:avLst/>
          </a:prstGeom>
          <a:noFill/>
          <a:ln w="9525">
            <a:noFill/>
          </a:ln>
        </p:spPr>
        <p:txBody>
          <a:bodyPr>
            <a:spAutoFit/>
          </a:bodyPr>
          <a:lstStyle/>
          <a:p>
            <a:pPr algn="l">
              <a:lnSpc>
                <a:spcPct val="150000"/>
              </a:lnSpc>
              <a:spcBef>
                <a:spcPct val="0"/>
              </a:spcBef>
              <a:buClrTx/>
            </a:pPr>
            <a:r>
              <a:rPr lang="zh-CN" altLang="en-US" sz="2800" b="1" dirty="0">
                <a:solidFill>
                  <a:schemeClr val="tx1"/>
                </a:solidFill>
                <a:latin typeface="华文楷体" panose="02010600040101010101" pitchFamily="2" charset="-122"/>
                <a:ea typeface="华文楷体" panose="02010600040101010101" pitchFamily="2" charset="-122"/>
              </a:rPr>
              <a:t>实验步骤：</a:t>
            </a:r>
          </a:p>
        </p:txBody>
      </p:sp>
      <p:sp>
        <p:nvSpPr>
          <p:cNvPr id="251908" name="矩形 251907"/>
          <p:cNvSpPr/>
          <p:nvPr/>
        </p:nvSpPr>
        <p:spPr>
          <a:xfrm>
            <a:off x="1275080" y="949129"/>
            <a:ext cx="6228080" cy="1757575"/>
          </a:xfrm>
          <a:prstGeom prst="rect">
            <a:avLst/>
          </a:prstGeom>
          <a:noFill/>
          <a:ln w="9525">
            <a:noFill/>
          </a:ln>
        </p:spPr>
        <p:txBody>
          <a:bodyPr wrap="square">
            <a:spAutoFit/>
          </a:bodyPr>
          <a:lstStyle/>
          <a:p>
            <a:pPr algn="l">
              <a:lnSpc>
                <a:spcPct val="150000"/>
              </a:lnSpc>
              <a:spcBef>
                <a:spcPct val="0"/>
              </a:spcBef>
              <a:buClrTx/>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在细线的两端悬挂质量相同的钩码。</a:t>
            </a:r>
          </a:p>
          <a:p>
            <a:pPr algn="l">
              <a:lnSpc>
                <a:spcPct val="150000"/>
              </a:lnSpc>
              <a:spcBef>
                <a:spcPct val="0"/>
              </a:spcBef>
              <a:buClrTx/>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把小车扭转一下，松手。</a:t>
            </a:r>
          </a:p>
          <a:p>
            <a:pPr algn="l">
              <a:lnSpc>
                <a:spcPct val="150000"/>
              </a:lnSpc>
              <a:spcBef>
                <a:spcPct val="0"/>
              </a:spcBef>
              <a:buClrTx/>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在细线的两端悬挂质量不相同的钩码。</a:t>
            </a:r>
          </a:p>
        </p:txBody>
      </p:sp>
      <p:sp>
        <p:nvSpPr>
          <p:cNvPr id="251909" name="文本框 251908"/>
          <p:cNvSpPr txBox="1"/>
          <p:nvPr/>
        </p:nvSpPr>
        <p:spPr>
          <a:xfrm>
            <a:off x="943610" y="3067640"/>
            <a:ext cx="6452870" cy="1109545"/>
          </a:xfrm>
          <a:prstGeom prst="rect">
            <a:avLst/>
          </a:prstGeom>
          <a:noFill/>
          <a:ln w="9525">
            <a:noFill/>
          </a:ln>
        </p:spPr>
        <p:txBody>
          <a:bodyPr wrap="square">
            <a:spAutoFit/>
          </a:bodyPr>
          <a:lstStyle/>
          <a:p>
            <a:pPr algn="l">
              <a:lnSpc>
                <a:spcPct val="150000"/>
              </a:lnSpc>
              <a:spcBef>
                <a:spcPct val="0"/>
              </a:spcBef>
              <a:buClrTx/>
            </a:pPr>
            <a:r>
              <a:rPr lang="zh-CN" altLang="en-US" sz="2200" b="1" dirty="0">
                <a:solidFill>
                  <a:schemeClr val="tx1"/>
                </a:solidFill>
                <a:latin typeface="华文楷体" panose="02010600040101010101" pitchFamily="2" charset="-122"/>
                <a:ea typeface="华文楷体" panose="02010600040101010101" pitchFamily="2" charset="-122"/>
              </a:rPr>
              <a:t>观察：小车的运动情况（运动、静止）、受力情况（水平方向上所受力的大小、方向、作用点）</a:t>
            </a:r>
          </a:p>
        </p:txBody>
      </p:sp>
    </p:spTree>
    <p:extLst>
      <p:ext uri="{BB962C8B-B14F-4D97-AF65-F5344CB8AC3E}">
        <p14:creationId xmlns:p14="http://schemas.microsoft.com/office/powerpoint/2010/main" val="2358799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8" name="矩形 251907"/>
          <p:cNvSpPr/>
          <p:nvPr/>
        </p:nvSpPr>
        <p:spPr>
          <a:xfrm>
            <a:off x="394971" y="250810"/>
            <a:ext cx="2136775" cy="739060"/>
          </a:xfrm>
          <a:prstGeom prst="rect">
            <a:avLst/>
          </a:prstGeom>
          <a:noFill/>
          <a:ln w="9525">
            <a:noFill/>
          </a:ln>
        </p:spPr>
        <p:txBody>
          <a:bodyPr wrap="square">
            <a:spAutoFit/>
          </a:bodyPr>
          <a:lstStyle/>
          <a:p>
            <a:pPr algn="l">
              <a:lnSpc>
                <a:spcPct val="150000"/>
              </a:lnSpc>
              <a:spcBef>
                <a:spcPct val="0"/>
              </a:spcBef>
              <a:buClrTx/>
            </a:pPr>
            <a:r>
              <a:rPr lang="zh-CN" altLang="en-US" sz="28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进行实验：</a:t>
            </a:r>
          </a:p>
        </p:txBody>
      </p:sp>
      <p:pic>
        <p:nvPicPr>
          <p:cNvPr id="3" name="图片 2" descr="ACC806D5D0E5AC144B4B5531D05EF9D9"/>
          <p:cNvPicPr>
            <a:picLocks noChangeAspect="1"/>
          </p:cNvPicPr>
          <p:nvPr/>
        </p:nvPicPr>
        <p:blipFill>
          <a:blip r:embed="rId2"/>
          <a:stretch>
            <a:fillRect/>
          </a:stretch>
        </p:blipFill>
        <p:spPr>
          <a:xfrm>
            <a:off x="2070101" y="1413190"/>
            <a:ext cx="4863465" cy="2317121"/>
          </a:xfrm>
          <a:prstGeom prst="rect">
            <a:avLst/>
          </a:prstGeom>
        </p:spPr>
      </p:pic>
      <p:sp>
        <p:nvSpPr>
          <p:cNvPr id="4" name="矩形 3">
            <a:hlinkClick r:id="rId3" action="ppaction://hlinkfile"/>
          </p:cNvPr>
          <p:cNvSpPr/>
          <p:nvPr/>
        </p:nvSpPr>
        <p:spPr>
          <a:xfrm>
            <a:off x="3844926" y="3730311"/>
            <a:ext cx="1256665" cy="554454"/>
          </a:xfrm>
          <a:prstGeom prst="rect">
            <a:avLst/>
          </a:prstGeom>
          <a:noFill/>
          <a:ln w="9525">
            <a:noFill/>
          </a:ln>
        </p:spPr>
        <p:txBody>
          <a:bodyPr wrap="square">
            <a:spAutoFit/>
          </a:bodyPr>
          <a:lstStyle/>
          <a:p>
            <a:pPr algn="l">
              <a:lnSpc>
                <a:spcPct val="150000"/>
              </a:lnSpc>
              <a:spcBef>
                <a:spcPct val="0"/>
              </a:spcBef>
              <a:buClrTx/>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点击观看</a:t>
            </a:r>
          </a:p>
        </p:txBody>
      </p:sp>
    </p:spTree>
    <p:extLst>
      <p:ext uri="{BB962C8B-B14F-4D97-AF65-F5344CB8AC3E}">
        <p14:creationId xmlns:p14="http://schemas.microsoft.com/office/powerpoint/2010/main" val="3776415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3074" name="表格 253073"/>
          <p:cNvGraphicFramePr/>
          <p:nvPr/>
        </p:nvGraphicFramePr>
        <p:xfrm>
          <a:off x="1741464" y="1416113"/>
          <a:ext cx="5661660" cy="2474991"/>
        </p:xfrm>
        <a:graphic>
          <a:graphicData uri="http://schemas.openxmlformats.org/drawingml/2006/table">
            <a:tbl>
              <a:tblPr/>
              <a:tblGrid>
                <a:gridCol w="708025"/>
                <a:gridCol w="707390"/>
                <a:gridCol w="707390"/>
                <a:gridCol w="708660"/>
                <a:gridCol w="707390"/>
                <a:gridCol w="708025"/>
                <a:gridCol w="706755"/>
                <a:gridCol w="708025"/>
              </a:tblGrid>
              <a:tr h="961860">
                <a:tc grid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小车受到</a:t>
                      </a:r>
                    </a:p>
                    <a:p>
                      <a:pPr marL="0" lvl="0" indent="0" algn="ctr">
                        <a:buNone/>
                      </a:pPr>
                      <a:r>
                        <a:rPr lang="zh-CN" altLang="en-US" sz="1800" b="1" dirty="0">
                          <a:solidFill>
                            <a:schemeClr val="tx1"/>
                          </a:solidFill>
                          <a:latin typeface="宋体" panose="02010600030101010101" pitchFamily="2" charset="-122"/>
                        </a:rPr>
                        <a:t>力的大小</a:t>
                      </a:r>
                    </a:p>
                  </a:txBody>
                  <a:tcPr marL="68410" marR="68410" marT="34290" marB="34290" anchor="ctr">
                    <a:lnL w="28575" cap="flat" cmpd="sng">
                      <a:solidFill>
                        <a:schemeClr val="tx1"/>
                      </a:solidFill>
                      <a:prstDash val="solid"/>
                      <a:headEnd type="none" w="med" len="med"/>
                      <a:tailEnd type="none" w="med" len="med"/>
                    </a:lnL>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tcPr>
                </a:tc>
                <a:tc grid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小车的受</a:t>
                      </a:r>
                    </a:p>
                    <a:p>
                      <a:pPr marL="0" lvl="0" indent="0" algn="ctr">
                        <a:buNone/>
                      </a:pPr>
                      <a:r>
                        <a:rPr lang="zh-CN" altLang="en-US" sz="1800" b="1" dirty="0">
                          <a:solidFill>
                            <a:schemeClr val="tx1"/>
                          </a:solidFill>
                          <a:latin typeface="宋体" panose="02010600030101010101" pitchFamily="2" charset="-122"/>
                        </a:rPr>
                        <a:t>力方向</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tcPr>
                </a:tc>
                <a:tc grid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1800" b="1" dirty="0">
                          <a:solidFill>
                            <a:schemeClr val="tx1"/>
                          </a:solidFill>
                          <a:latin typeface="宋体" panose="02010600030101010101" pitchFamily="2" charset="-122"/>
                        </a:rPr>
                        <a:t>小车受力是否在同一直线上</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FF"/>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tcPr>
                </a:tc>
                <a:tc grid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小车是</a:t>
                      </a:r>
                    </a:p>
                    <a:p>
                      <a:pPr marL="0" lvl="0" indent="0" algn="ctr">
                        <a:buNone/>
                      </a:pPr>
                      <a:r>
                        <a:rPr lang="zh-CN" altLang="en-US" sz="1800" b="1" dirty="0">
                          <a:solidFill>
                            <a:schemeClr val="tx1"/>
                          </a:solidFill>
                          <a:latin typeface="宋体" panose="02010600030101010101" pitchFamily="2" charset="-122"/>
                        </a:rPr>
                        <a:t>否平衡</a:t>
                      </a:r>
                    </a:p>
                  </a:txBody>
                  <a:tcPr marL="68410" marR="68410" marT="34290" marB="34290" anchor="ctr">
                    <a:lnL w="12700" cap="flat" cmpd="sng">
                      <a:solidFill>
                        <a:srgbClr val="0000FF"/>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hMerge="1">
                  <a:txBody>
                    <a:bodyPr/>
                    <a:lstStyle/>
                    <a:p>
                      <a:endParaRPr lang="zh-CN"/>
                    </a:p>
                  </a:txBody>
                  <a:tcPr>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rgbClr val="0000FF"/>
                      </a:solidFill>
                      <a:prstDash val="solid"/>
                      <a:headEnd type="none" w="med" len="med"/>
                      <a:tailEnd type="none" w="med" len="med"/>
                    </a:lnB>
                  </a:tcPr>
                </a:tc>
              </a:tr>
              <a:tr h="756247">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相等</a:t>
                      </a:r>
                    </a:p>
                  </a:txBody>
                  <a:tcPr marL="68410" marR="68410" marT="34290" marB="34290" anchor="ctr">
                    <a:lnL w="28575" cap="flat" cmpd="sng">
                      <a:solidFill>
                        <a:schemeClr val="tx1"/>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不相等</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相同</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相反</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是</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否</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是</a:t>
                      </a: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r>
                        <a:rPr lang="zh-CN" altLang="en-US" sz="1800" b="1" dirty="0">
                          <a:solidFill>
                            <a:schemeClr val="tx1"/>
                          </a:solidFill>
                          <a:latin typeface="宋体" panose="02010600030101010101" pitchFamily="2" charset="-122"/>
                        </a:rPr>
                        <a:t>否</a:t>
                      </a:r>
                    </a:p>
                  </a:txBody>
                  <a:tcPr marL="68410" marR="68410" marT="34290" marB="34290" anchor="ctr">
                    <a:lnL w="12700" cap="flat" cmpd="sng">
                      <a:solidFill>
                        <a:srgbClr val="0000FF"/>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r>
              <a:tr h="756884">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28575" cap="flat" cmpd="sng">
                      <a:solidFill>
                        <a:schemeClr val="tx1"/>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lgn="ctr">
                        <a:buNone/>
                      </a:pPr>
                      <a:endParaRPr lang="zh-CN" altLang="en-US" sz="2100" b="1" dirty="0">
                        <a:solidFill>
                          <a:schemeClr val="tx1"/>
                        </a:solidFill>
                        <a:latin typeface="黑体" pitchFamily="2" charset="-122"/>
                        <a:ea typeface="黑体" pitchFamily="2" charset="-122"/>
                      </a:endParaRPr>
                    </a:p>
                  </a:txBody>
                  <a:tcPr marL="68410" marR="68410" marT="34290" marB="34290" anchor="ctr">
                    <a:lnL w="12700" cap="flat" cmpd="sng">
                      <a:solidFill>
                        <a:srgbClr val="0000FF"/>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52968" name="文本框 252967"/>
          <p:cNvSpPr txBox="1"/>
          <p:nvPr/>
        </p:nvSpPr>
        <p:spPr>
          <a:xfrm>
            <a:off x="315043" y="267278"/>
            <a:ext cx="3003655" cy="646757"/>
          </a:xfrm>
          <a:prstGeom prst="rect">
            <a:avLst/>
          </a:prstGeom>
          <a:noFill/>
          <a:ln w="9525">
            <a:noFill/>
          </a:ln>
        </p:spPr>
        <p:txBody>
          <a:bodyPr>
            <a:spAutoFit/>
          </a:bodyPr>
          <a:lstStyle/>
          <a:p>
            <a:pPr algn="l">
              <a:lnSpc>
                <a:spcPct val="150000"/>
              </a:lnSpc>
            </a:pPr>
            <a:r>
              <a:rPr lang="zh-CN" altLang="en-US" sz="2400" b="1" dirty="0">
                <a:solidFill>
                  <a:schemeClr val="tx1"/>
                </a:solidFill>
                <a:latin typeface="华文楷体" panose="02010600040101010101" pitchFamily="2" charset="-122"/>
                <a:ea typeface="华文楷体" panose="02010600040101010101" pitchFamily="2" charset="-122"/>
              </a:rPr>
              <a:t>实验记录表格</a:t>
            </a:r>
          </a:p>
        </p:txBody>
      </p:sp>
    </p:spTree>
    <p:extLst>
      <p:ext uri="{BB962C8B-B14F-4D97-AF65-F5344CB8AC3E}">
        <p14:creationId xmlns:p14="http://schemas.microsoft.com/office/powerpoint/2010/main" val="3353732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8" name="文本框 253957"/>
          <p:cNvSpPr txBox="1"/>
          <p:nvPr/>
        </p:nvSpPr>
        <p:spPr>
          <a:xfrm>
            <a:off x="375004" y="317614"/>
            <a:ext cx="3717455" cy="523262"/>
          </a:xfrm>
          <a:prstGeom prst="rect">
            <a:avLst/>
          </a:prstGeom>
          <a:noFill/>
          <a:ln w="9525">
            <a:noFill/>
          </a:ln>
        </p:spPr>
        <p:txBody>
          <a:bodyPr>
            <a:spAutoFit/>
          </a:bodyPr>
          <a:lstStyle/>
          <a:p>
            <a:pPr>
              <a:spcBef>
                <a:spcPct val="0"/>
              </a:spcBef>
              <a:buClrTx/>
            </a:pPr>
            <a:r>
              <a:rPr lang="zh-CN" altLang="en-US" sz="2800" b="1" dirty="0">
                <a:solidFill>
                  <a:schemeClr val="tx1"/>
                </a:solidFill>
                <a:latin typeface="华文楷体" panose="02010600040101010101" pitchFamily="2" charset="-122"/>
                <a:ea typeface="华文楷体" panose="02010600040101010101" pitchFamily="2" charset="-122"/>
              </a:rPr>
              <a:t>二力平衡的条</a:t>
            </a:r>
            <a:r>
              <a:rPr lang="zh-CN" altLang="en-US" sz="2800" b="1" dirty="0" smtClean="0">
                <a:solidFill>
                  <a:schemeClr val="tx1"/>
                </a:solidFill>
                <a:latin typeface="华文楷体" panose="02010600040101010101" pitchFamily="2" charset="-122"/>
                <a:ea typeface="华文楷体" panose="02010600040101010101" pitchFamily="2" charset="-122"/>
              </a:rPr>
              <a:t>件</a:t>
            </a:r>
            <a:r>
              <a:rPr lang="en-US" altLang="zh-CN" sz="2800" b="1" dirty="0" smtClean="0">
                <a:solidFill>
                  <a:schemeClr val="tx1"/>
                </a:solidFill>
                <a:latin typeface="华文楷体" panose="02010600040101010101" pitchFamily="2" charset="-122"/>
                <a:ea typeface="华文楷体" panose="02010600040101010101" pitchFamily="2" charset="-122"/>
              </a:rPr>
              <a:t>:</a:t>
            </a:r>
            <a:endParaRPr lang="zh-CN" altLang="en-US" sz="2800" b="1" dirty="0">
              <a:solidFill>
                <a:schemeClr val="tx1"/>
              </a:solidFill>
              <a:latin typeface="华文楷体" panose="02010600040101010101" pitchFamily="2" charset="-122"/>
              <a:ea typeface="华文楷体" panose="02010600040101010101" pitchFamily="2" charset="-122"/>
            </a:endParaRPr>
          </a:p>
        </p:txBody>
      </p:sp>
      <p:sp>
        <p:nvSpPr>
          <p:cNvPr id="253959" name="文本框 253958"/>
          <p:cNvSpPr txBox="1"/>
          <p:nvPr/>
        </p:nvSpPr>
        <p:spPr>
          <a:xfrm>
            <a:off x="2144395" y="1184661"/>
            <a:ext cx="4423410" cy="2312665"/>
          </a:xfrm>
          <a:prstGeom prst="rect">
            <a:avLst/>
          </a:prstGeom>
          <a:noFill/>
          <a:ln w="9525">
            <a:noFill/>
          </a:ln>
        </p:spPr>
        <p:txBody>
          <a:bodyPr wrap="square">
            <a:spAutoFit/>
          </a:bodyPr>
          <a:lstStyle/>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大小相等</a:t>
            </a:r>
            <a:r>
              <a:rPr lang="zh-CN" altLang="en-US" sz="2400" b="1" dirty="0">
                <a:solidFill>
                  <a:srgbClr val="FF0000"/>
                </a:solidFill>
                <a:latin typeface="华文楷体" panose="02010600040101010101" pitchFamily="2" charset="-122"/>
                <a:ea typeface="华文楷体" panose="02010600040101010101" pitchFamily="2" charset="-122"/>
              </a:rPr>
              <a:t>（等大）</a:t>
            </a:r>
          </a:p>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方向相反</a:t>
            </a:r>
            <a:r>
              <a:rPr lang="zh-CN" altLang="en-US" sz="2400" b="1" dirty="0">
                <a:solidFill>
                  <a:srgbClr val="FF0000"/>
                </a:solidFill>
                <a:latin typeface="华文楷体" panose="02010600040101010101" pitchFamily="2" charset="-122"/>
                <a:ea typeface="华文楷体" panose="02010600040101010101" pitchFamily="2" charset="-122"/>
              </a:rPr>
              <a:t>（反向）</a:t>
            </a:r>
          </a:p>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作用在同一直线上</a:t>
            </a:r>
            <a:r>
              <a:rPr lang="zh-CN" altLang="en-US" sz="2400" b="1" dirty="0">
                <a:solidFill>
                  <a:srgbClr val="FF0000"/>
                </a:solidFill>
                <a:latin typeface="华文楷体" panose="02010600040101010101" pitchFamily="2" charset="-122"/>
                <a:ea typeface="华文楷体" panose="02010600040101010101" pitchFamily="2" charset="-122"/>
              </a:rPr>
              <a:t>（共线）</a:t>
            </a:r>
          </a:p>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作用在同一物体上</a:t>
            </a:r>
            <a:r>
              <a:rPr lang="zh-CN" altLang="en-US" sz="2400" b="1" dirty="0">
                <a:solidFill>
                  <a:srgbClr val="FF0000"/>
                </a:solidFill>
                <a:latin typeface="华文楷体" panose="02010600040101010101" pitchFamily="2" charset="-122"/>
                <a:ea typeface="华文楷体" panose="02010600040101010101" pitchFamily="2" charset="-122"/>
              </a:rPr>
              <a:t>（同体）</a:t>
            </a:r>
          </a:p>
        </p:txBody>
      </p:sp>
      <p:sp>
        <p:nvSpPr>
          <p:cNvPr id="253961" name="矩形 253960"/>
          <p:cNvSpPr/>
          <p:nvPr/>
        </p:nvSpPr>
        <p:spPr>
          <a:xfrm>
            <a:off x="1974299" y="3806505"/>
            <a:ext cx="4764405" cy="461515"/>
          </a:xfrm>
          <a:prstGeom prst="rect">
            <a:avLst/>
          </a:prstGeom>
          <a:noFill/>
          <a:ln w="9525">
            <a:noFill/>
          </a:ln>
        </p:spPr>
        <p:txBody>
          <a:bodyPr wrap="none" anchor="ctr">
            <a:spAutoFit/>
          </a:bodyPr>
          <a:lstStyle/>
          <a:p>
            <a:pPr algn="l">
              <a:spcBef>
                <a:spcPct val="0"/>
              </a:spcBef>
              <a:buClrTx/>
            </a:pPr>
            <a:r>
              <a:rPr lang="zh-CN" altLang="en-US" sz="2400" b="1" dirty="0">
                <a:solidFill>
                  <a:srgbClr val="CC00FF"/>
                </a:solidFill>
                <a:latin typeface="华文楷体" panose="02010600040101010101" pitchFamily="2" charset="-122"/>
                <a:ea typeface="华文楷体" panose="02010600040101010101" pitchFamily="2" charset="-122"/>
              </a:rPr>
              <a:t>彼此平衡的两个力的合力一定为零</a:t>
            </a:r>
          </a:p>
        </p:txBody>
      </p:sp>
    </p:spTree>
    <p:extLst>
      <p:ext uri="{BB962C8B-B14F-4D97-AF65-F5344CB8AC3E}">
        <p14:creationId xmlns:p14="http://schemas.microsoft.com/office/powerpoint/2010/main" val="1138512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39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39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9" grpId="0"/>
      <p:bldP spid="25396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4"/>
          <p:cNvSpPr txBox="1">
            <a:spLocks noChangeArrowheads="1"/>
          </p:cNvSpPr>
          <p:nvPr/>
        </p:nvSpPr>
        <p:spPr bwMode="auto">
          <a:xfrm>
            <a:off x="1339121" y="897732"/>
            <a:ext cx="6653412" cy="399767"/>
          </a:xfrm>
          <a:prstGeom prst="rect">
            <a:avLst/>
          </a:prstGeom>
          <a:noFill/>
          <a:ln w="9525">
            <a:noFill/>
            <a:miter lim="800000"/>
          </a:ln>
        </p:spPr>
        <p:txBody>
          <a:bodyPr>
            <a:spAutoFit/>
          </a:bodyPr>
          <a:lstStyle/>
          <a:p>
            <a:pPr marR="0" defTabSz="914400" eaLnBrk="1" hangingPunct="1">
              <a:buClrTx/>
              <a:buSzTx/>
              <a:buFont typeface="Arial" panose="020B0604020202090204" pitchFamily="34" charset="0"/>
              <a:buNone/>
              <a:defRPr/>
            </a:pPr>
            <a:r>
              <a:rPr kumimoji="0" lang="zh-CN" altLang="en-US" sz="2000" b="1" kern="1200" cap="none" spc="0" normalizeH="0" baseline="0" noProof="0">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下图的物体中，哪个能处于静止状态？为什么？</a:t>
            </a:r>
          </a:p>
        </p:txBody>
      </p:sp>
      <p:pic>
        <p:nvPicPr>
          <p:cNvPr id="21507" name="Picture 5" descr="哪个能静止"/>
          <p:cNvPicPr>
            <a:picLocks noChangeAspect="1"/>
          </p:cNvPicPr>
          <p:nvPr/>
        </p:nvPicPr>
        <p:blipFill>
          <a:blip r:embed="rId2"/>
          <a:stretch>
            <a:fillRect/>
          </a:stretch>
        </p:blipFill>
        <p:spPr>
          <a:xfrm>
            <a:off x="1285676" y="1491854"/>
            <a:ext cx="6411125" cy="1924050"/>
          </a:xfrm>
          <a:prstGeom prst="rect">
            <a:avLst/>
          </a:prstGeom>
          <a:noFill/>
          <a:ln w="9525">
            <a:noFill/>
          </a:ln>
        </p:spPr>
      </p:pic>
      <p:sp>
        <p:nvSpPr>
          <p:cNvPr id="21508" name="Text Box 6"/>
          <p:cNvSpPr txBox="1">
            <a:spLocks noChangeArrowheads="1"/>
          </p:cNvSpPr>
          <p:nvPr/>
        </p:nvSpPr>
        <p:spPr bwMode="auto">
          <a:xfrm>
            <a:off x="1393250" y="3773527"/>
            <a:ext cx="6357679" cy="739060"/>
          </a:xfrm>
          <a:prstGeom prst="rect">
            <a:avLst/>
          </a:prstGeom>
          <a:noFill/>
          <a:ln w="9525">
            <a:noFill/>
            <a:miter lim="800000"/>
          </a:ln>
        </p:spPr>
        <p:txBody>
          <a:bodyPr>
            <a:spAutoFit/>
          </a:bodyPr>
          <a:lstStyle/>
          <a:p>
            <a:pPr marR="0" defTabSz="914400" eaLnBrk="1" hangingPunct="1">
              <a:buClrTx/>
              <a:buSzTx/>
              <a:buFont typeface="Arial" panose="020B0604020202090204" pitchFamily="34" charset="0"/>
              <a:buNone/>
              <a:defRPr/>
            </a:pPr>
            <a:r>
              <a:rPr kumimoji="0" lang="zh-CN" altLang="en-US" sz="2095" b="1" kern="1200" cap="none" spc="0" normalizeH="0" baseline="0" noProof="0">
                <a:solidFill>
                  <a:schemeClr val="tx1"/>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华文楷体" panose="02010600040101010101" pitchFamily="2" charset="-122"/>
              </a:rPr>
              <a:t>  （</a:t>
            </a:r>
            <a:r>
              <a:rPr kumimoji="0" lang="en-US" sz="2095" b="1" kern="1200" cap="none" spc="0" normalizeH="0" baseline="0" noProof="0">
                <a:solidFill>
                  <a:schemeClr val="tx1"/>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华文楷体" panose="02010600040101010101" pitchFamily="2" charset="-122"/>
              </a:rPr>
              <a:t>a</a:t>
            </a:r>
            <a:r>
              <a:rPr kumimoji="0" lang="zh-CN" altLang="en-US" sz="2095" b="1" kern="1200" cap="none" spc="0" normalizeH="0" baseline="0" noProof="0">
                <a:solidFill>
                  <a:schemeClr val="tx1"/>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华文楷体" panose="02010600040101010101" pitchFamily="2" charset="-122"/>
              </a:rPr>
              <a:t>）</a:t>
            </a:r>
            <a:r>
              <a:rPr kumimoji="0" lang="en-US" sz="2095" b="1" kern="1200" cap="none" spc="0" normalizeH="0" baseline="0" noProof="0">
                <a:solidFill>
                  <a:schemeClr val="tx1"/>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华文楷体" panose="02010600040101010101" pitchFamily="2" charset="-122"/>
              </a:rPr>
              <a:t>——</a:t>
            </a:r>
            <a:r>
              <a:rPr kumimoji="0" lang="zh-CN" altLang="en-US" sz="2095" b="1" kern="1200" cap="none" spc="0" normalizeH="0" baseline="0" noProof="0">
                <a:solidFill>
                  <a:schemeClr val="tx1"/>
                </a:solidFill>
                <a:effectLst>
                  <a:outerShdw blurRad="38100" dist="38100" dir="2700000" algn="tl">
                    <a:srgbClr val="C0C0C0"/>
                  </a:outerShdw>
                </a:effectLst>
                <a:latin typeface="华文楷体" panose="02010600040101010101" pitchFamily="2" charset="-122"/>
                <a:ea typeface="华文楷体" panose="02010600040101010101" pitchFamily="2" charset="-122"/>
                <a:cs typeface="华文楷体" panose="02010600040101010101" pitchFamily="2" charset="-122"/>
              </a:rPr>
              <a:t>不能静止，因为两个力不作用在同一个物体上，不满足二力平衡的条件。</a:t>
            </a:r>
          </a:p>
        </p:txBody>
      </p:sp>
      <p:sp>
        <p:nvSpPr>
          <p:cNvPr id="21509" name="矩形 5"/>
          <p:cNvSpPr>
            <a:spLocks noChangeArrowheads="1"/>
          </p:cNvSpPr>
          <p:nvPr/>
        </p:nvSpPr>
        <p:spPr bwMode="auto">
          <a:xfrm>
            <a:off x="284117" y="175659"/>
            <a:ext cx="4907915" cy="461515"/>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华文楷体" panose="02010600040101010101" pitchFamily="2" charset="-122"/>
              </a:rPr>
              <a:t>活动</a:t>
            </a:r>
            <a:r>
              <a:rPr kumimoji="0" 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华文楷体" panose="02010600040101010101" pitchFamily="2" charset="-122"/>
              </a:rPr>
              <a:t>2</a:t>
            </a: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华文楷体" panose="02010600040101010101" pitchFamily="2" charset="-122"/>
                <a:ea typeface="华文楷体" panose="02010600040101010101" pitchFamily="2" charset="-122"/>
                <a:cs typeface="华文楷体" panose="02010600040101010101" pitchFamily="2" charset="-122"/>
              </a:rPr>
              <a:t>：讨论与二力平衡有关的问题</a:t>
            </a:r>
          </a:p>
        </p:txBody>
      </p:sp>
    </p:spTree>
    <p:extLst>
      <p:ext uri="{BB962C8B-B14F-4D97-AF65-F5344CB8AC3E}">
        <p14:creationId xmlns:p14="http://schemas.microsoft.com/office/powerpoint/2010/main" val="2330957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edge">
                                      <p:cBhvr>
                                        <p:cTn id="7" dur="2000"/>
                                        <p:tgtEl>
                                          <p:spTgt spid="21506"/>
                                        </p:tgtEl>
                                      </p:cBhvr>
                                    </p:animEffect>
                                  </p:childTnLst>
                                </p:cTn>
                              </p:par>
                              <p:par>
                                <p:cTn id="8" presetID="20" presetClass="entr" presetSubtype="0" fill="hold" nodeType="withEffect">
                                  <p:stCondLst>
                                    <p:cond delay="0"/>
                                  </p:stCondLst>
                                  <p:childTnLst>
                                    <p:set>
                                      <p:cBhvr>
                                        <p:cTn id="9" dur="1" fill="hold">
                                          <p:stCondLst>
                                            <p:cond delay="0"/>
                                          </p:stCondLst>
                                        </p:cTn>
                                        <p:tgtEl>
                                          <p:spTgt spid="21507"/>
                                        </p:tgtEl>
                                        <p:attrNameLst>
                                          <p:attrName>style.visibility</p:attrName>
                                        </p:attrNameLst>
                                      </p:cBhvr>
                                      <p:to>
                                        <p:strVal val="visible"/>
                                      </p:to>
                                    </p:set>
                                    <p:animEffect transition="in" filter="wedge">
                                      <p:cBhvr>
                                        <p:cTn id="10" dur="2000"/>
                                        <p:tgtEl>
                                          <p:spTgt spid="21507"/>
                                        </p:tgtEl>
                                      </p:cBhvr>
                                    </p:animEffect>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1" fill="hold">
                                          <p:stCondLst>
                                            <p:cond delay="0"/>
                                          </p:stCondLst>
                                        </p:cTn>
                                        <p:tgtEl>
                                          <p:spTgt spid="21508"/>
                                        </p:tgtEl>
                                        <p:attrNameLst>
                                          <p:attrName>style.visibility</p:attrName>
                                        </p:attrNameLst>
                                      </p:cBhvr>
                                      <p:to>
                                        <p:strVal val="visible"/>
                                      </p:to>
                                    </p:set>
                                    <p:animEffect transition="in" filter="fade">
                                      <p:cBhvr>
                                        <p:cTn id="15" dur="1000"/>
                                        <p:tgtEl>
                                          <p:spTgt spid="21508"/>
                                        </p:tgtEl>
                                      </p:cBhvr>
                                    </p:animEffect>
                                    <p:anim calcmode="lin" valueType="num">
                                      <p:cBhvr>
                                        <p:cTn id="16" dur="1000" fill="hold"/>
                                        <p:tgtEl>
                                          <p:spTgt spid="21508"/>
                                        </p:tgtEl>
                                        <p:attrNameLst>
                                          <p:attrName>ppt_x</p:attrName>
                                        </p:attrNameLst>
                                      </p:cBhvr>
                                      <p:tavLst>
                                        <p:tav tm="0">
                                          <p:val>
                                            <p:strVal val="#ppt_x-.1"/>
                                          </p:val>
                                        </p:tav>
                                        <p:tav tm="100000">
                                          <p:val>
                                            <p:strVal val="#ppt_x"/>
                                          </p:val>
                                        </p:tav>
                                      </p:tavLst>
                                    </p:anim>
                                    <p:anim calcmode="lin" valueType="num">
                                      <p:cBhvr>
                                        <p:cTn id="17" dur="1000" fill="hold"/>
                                        <p:tgtEl>
                                          <p:spTgt spid="215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6"/>
          <p:cNvSpPr/>
          <p:nvPr/>
        </p:nvSpPr>
        <p:spPr>
          <a:xfrm>
            <a:off x="1582057" y="1554733"/>
            <a:ext cx="5979995" cy="10630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  （</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c</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当</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F</a:t>
            </a:r>
            <a:r>
              <a:rPr lang="en-US" altLang="zh-CN" sz="2095" b="1" baseline="-25000" dirty="0">
                <a:latin typeface="华文楷体" panose="02010600040101010101" pitchFamily="2" charset="-122"/>
                <a:ea typeface="华文楷体" panose="02010600040101010101" pitchFamily="2" charset="-122"/>
                <a:cs typeface="华文楷体" panose="02010600040101010101" pitchFamily="2" charset="-122"/>
              </a:rPr>
              <a:t>1</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=F</a:t>
            </a:r>
            <a:r>
              <a:rPr lang="en-US" altLang="zh-CN" sz="2095" b="1" baseline="-25000" dirty="0">
                <a:latin typeface="华文楷体" panose="02010600040101010101" pitchFamily="2" charset="-122"/>
                <a:ea typeface="华文楷体" panose="02010600040101010101" pitchFamily="2" charset="-122"/>
                <a:cs typeface="华文楷体" panose="02010600040101010101" pitchFamily="2" charset="-122"/>
              </a:rPr>
              <a:t>2</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时，可以静止，因为两个力大小相等，方向相反，并且在同一直线上，满足二力平衡的条件</a:t>
            </a:r>
          </a:p>
        </p:txBody>
      </p:sp>
      <p:sp>
        <p:nvSpPr>
          <p:cNvPr id="22531" name="矩形 7"/>
          <p:cNvSpPr/>
          <p:nvPr/>
        </p:nvSpPr>
        <p:spPr>
          <a:xfrm>
            <a:off x="1528611" y="2732238"/>
            <a:ext cx="6086887" cy="7390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en-US" altLang="zh-CN"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d</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095"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不能静止，因为两个力不在同一直线上，不满足二力平衡的条件</a:t>
            </a:r>
          </a:p>
        </p:txBody>
      </p:sp>
      <p:sp>
        <p:nvSpPr>
          <p:cNvPr id="22532" name="矩形 8"/>
          <p:cNvSpPr/>
          <p:nvPr/>
        </p:nvSpPr>
        <p:spPr>
          <a:xfrm>
            <a:off x="1636689" y="3816083"/>
            <a:ext cx="6086886" cy="7390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  （</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e</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不能静止，因为两个力大小明显不相等，不满足二力平衡的条件</a:t>
            </a:r>
          </a:p>
        </p:txBody>
      </p:sp>
      <p:sp>
        <p:nvSpPr>
          <p:cNvPr id="21510" name="矩形 7"/>
          <p:cNvSpPr/>
          <p:nvPr/>
        </p:nvSpPr>
        <p:spPr>
          <a:xfrm>
            <a:off x="1581822" y="701337"/>
            <a:ext cx="6114203" cy="7390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  （</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b</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a:t>
            </a:r>
            <a:r>
              <a:rPr lang="en-US" altLang="zh-CN" sz="2095" b="1" dirty="0">
                <a:latin typeface="华文楷体" panose="02010600040101010101" pitchFamily="2" charset="-122"/>
                <a:ea typeface="华文楷体" panose="02010600040101010101" pitchFamily="2" charset="-122"/>
                <a:cs typeface="华文楷体" panose="02010600040101010101" pitchFamily="2" charset="-122"/>
              </a:rPr>
              <a:t>——</a:t>
            </a: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不能静止，因为两个力不在同一直线上，不满足二力平衡的条件</a:t>
            </a:r>
          </a:p>
        </p:txBody>
      </p:sp>
    </p:spTree>
    <p:extLst>
      <p:ext uri="{BB962C8B-B14F-4D97-AF65-F5344CB8AC3E}">
        <p14:creationId xmlns:p14="http://schemas.microsoft.com/office/powerpoint/2010/main" val="3363719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10">
                                            <p:txEl>
                                              <p:pRg st="0" end="0"/>
                                            </p:txEl>
                                          </p:spTgt>
                                        </p:tgtEl>
                                        <p:attrNameLst>
                                          <p:attrName>style.visibility</p:attrName>
                                        </p:attrNameLst>
                                      </p:cBhvr>
                                      <p:to>
                                        <p:strVal val="visible"/>
                                      </p:to>
                                    </p:set>
                                    <p:anim calcmode="lin" valueType="num">
                                      <p:cBhvr additive="base">
                                        <p:cTn id="7" dur="500" fill="hold"/>
                                        <p:tgtEl>
                                          <p:spTgt spid="215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0">
                                            <p:txEl>
                                              <p:pRg st="0" end="0"/>
                                            </p:txEl>
                                          </p:spTgt>
                                        </p:tgtEl>
                                        <p:attrNameLst>
                                          <p:attrName>style.visibility</p:attrName>
                                        </p:attrNameLst>
                                      </p:cBhvr>
                                      <p:to>
                                        <p:strVal val="visible"/>
                                      </p:to>
                                    </p:set>
                                    <p:anim calcmode="lin" valueType="num">
                                      <p:cBhvr additive="base">
                                        <p:cTn id="13"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1">
                                            <p:txEl>
                                              <p:pRg st="0" end="0"/>
                                            </p:txEl>
                                          </p:spTgt>
                                        </p:tgtEl>
                                        <p:attrNameLst>
                                          <p:attrName>style.visibility</p:attrName>
                                        </p:attrNameLst>
                                      </p:cBhvr>
                                      <p:to>
                                        <p:strVal val="visible"/>
                                      </p:to>
                                    </p:set>
                                    <p:anim calcmode="lin" valueType="num">
                                      <p:cBhvr additive="base">
                                        <p:cTn id="19"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2">
                                            <p:txEl>
                                              <p:pRg st="0" end="0"/>
                                            </p:txEl>
                                          </p:spTgt>
                                        </p:tgtEl>
                                        <p:attrNameLst>
                                          <p:attrName>style.visibility</p:attrName>
                                        </p:attrNameLst>
                                      </p:cBhvr>
                                      <p:to>
                                        <p:strVal val="visible"/>
                                      </p:to>
                                    </p:set>
                                    <p:anim calcmode="lin" valueType="num">
                                      <p:cBhvr additive="base">
                                        <p:cTn id="25" dur="5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文本占位符 274433"/>
          <p:cNvSpPr>
            <a:spLocks noGrp="1"/>
          </p:cNvSpPr>
          <p:nvPr>
            <p:ph type="body" idx="1"/>
          </p:nvPr>
        </p:nvSpPr>
        <p:spPr>
          <a:xfrm>
            <a:off x="430530" y="976501"/>
            <a:ext cx="5670550" cy="1615827"/>
          </a:xfrm>
          <a:noFill/>
          <a:ln>
            <a:noFill/>
          </a:ln>
        </p:spPr>
        <p:txBody>
          <a:bodyPr wrap="square">
            <a:spAutoFit/>
          </a:bodyPr>
          <a:lstStyle/>
          <a:p>
            <a:pPr marL="0" indent="0">
              <a:lnSpc>
                <a:spcPct val="150000"/>
              </a:lnSpc>
              <a:spcBef>
                <a:spcPct val="0"/>
              </a:spcBef>
              <a:buNone/>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将小车放在光滑水平桌面上，在盘中放一个砝码，在拉力作用下，小车的运动状态将怎样变化？</a:t>
            </a:r>
          </a:p>
        </p:txBody>
      </p:sp>
      <p:sp>
        <p:nvSpPr>
          <p:cNvPr id="274436" name="文本框 274435"/>
          <p:cNvSpPr txBox="1"/>
          <p:nvPr/>
        </p:nvSpPr>
        <p:spPr>
          <a:xfrm>
            <a:off x="430530" y="2806646"/>
            <a:ext cx="2654300" cy="430959"/>
          </a:xfrm>
          <a:prstGeom prst="rect">
            <a:avLst/>
          </a:prstGeom>
          <a:noFill/>
          <a:ln w="9525">
            <a:noFill/>
          </a:ln>
        </p:spPr>
        <p:txBody>
          <a:bodyPr wrap="square">
            <a:spAutoFit/>
          </a:bodyPr>
          <a:lstStyle/>
          <a:p>
            <a:pPr algn="l">
              <a:buClrTx/>
            </a:pPr>
            <a:r>
              <a:rPr lang="zh-CN" altLang="en-US" sz="2200" b="1" dirty="0">
                <a:solidFill>
                  <a:schemeClr val="tx1"/>
                </a:solidFill>
                <a:latin typeface="华文楷体" panose="02010600040101010101" pitchFamily="2" charset="-122"/>
                <a:ea typeface="华文楷体" panose="02010600040101010101" pitchFamily="2" charset="-122"/>
              </a:rPr>
              <a:t>你观察到的现象：</a:t>
            </a:r>
          </a:p>
        </p:txBody>
      </p:sp>
      <p:pic>
        <p:nvPicPr>
          <p:cNvPr id="274437" name="图片 274436" descr="1"/>
          <p:cNvPicPr>
            <a:picLocks noChangeAspect="1"/>
          </p:cNvPicPr>
          <p:nvPr/>
        </p:nvPicPr>
        <p:blipFill>
          <a:blip r:embed="rId2"/>
          <a:srcRect l="3400" r="3400" b="18600"/>
          <a:stretch>
            <a:fillRect/>
          </a:stretch>
        </p:blipFill>
        <p:spPr>
          <a:xfrm>
            <a:off x="6219025" y="1057688"/>
            <a:ext cx="2673480" cy="1749028"/>
          </a:xfrm>
          <a:prstGeom prst="rect">
            <a:avLst/>
          </a:prstGeom>
          <a:noFill/>
          <a:ln w="9525">
            <a:noFill/>
          </a:ln>
        </p:spPr>
      </p:pic>
      <p:sp>
        <p:nvSpPr>
          <p:cNvPr id="274438" name="文本框 274437"/>
          <p:cNvSpPr txBox="1"/>
          <p:nvPr/>
        </p:nvSpPr>
        <p:spPr>
          <a:xfrm>
            <a:off x="333575" y="211531"/>
            <a:ext cx="6176691" cy="523220"/>
          </a:xfrm>
          <a:prstGeom prst="rect">
            <a:avLst/>
          </a:prstGeom>
          <a:noFill/>
          <a:ln w="9525">
            <a:noFill/>
          </a:ln>
        </p:spPr>
        <p:txBody>
          <a:bodyPr wrap="none" anchor="t">
            <a:spAutoFit/>
          </a:bodyPr>
          <a:lstStyle/>
          <a:p>
            <a:pPr algn="l">
              <a:spcBef>
                <a:spcPct val="0"/>
              </a:spcBef>
              <a:buClrTx/>
            </a:pPr>
            <a:r>
              <a:rPr lang="zh-CN" altLang="en-US" sz="2800" b="1" dirty="0">
                <a:gradFill>
                  <a:gsLst>
                    <a:gs pos="0">
                      <a:srgbClr val="007BD3"/>
                    </a:gs>
                    <a:gs pos="100000">
                      <a:srgbClr val="034373"/>
                    </a:gs>
                  </a:gsLst>
                  <a:lin scaled="0"/>
                </a:gradFill>
                <a:latin typeface="华文楷体" panose="02010600040101010101" pitchFamily="2" charset="-122"/>
                <a:ea typeface="华文楷体" panose="02010600040101010101" pitchFamily="2" charset="-122"/>
              </a:rPr>
              <a:t>活动</a:t>
            </a:r>
            <a:r>
              <a:rPr lang="en-US" altLang="zh-CN" sz="2800" b="1" dirty="0">
                <a:gradFill>
                  <a:gsLst>
                    <a:gs pos="0">
                      <a:srgbClr val="007BD3"/>
                    </a:gs>
                    <a:gs pos="100000">
                      <a:srgbClr val="034373"/>
                    </a:gs>
                  </a:gsLst>
                  <a:lin scaled="0"/>
                </a:gradFill>
                <a:latin typeface="华文楷体" panose="02010600040101010101" pitchFamily="2" charset="-122"/>
                <a:ea typeface="华文楷体" panose="02010600040101010101" pitchFamily="2" charset="-122"/>
              </a:rPr>
              <a:t>3:</a:t>
            </a:r>
            <a:r>
              <a:rPr lang="zh-CN" altLang="en-US" sz="2800" b="1" dirty="0">
                <a:gradFill>
                  <a:gsLst>
                    <a:gs pos="0">
                      <a:srgbClr val="007BD3"/>
                    </a:gs>
                    <a:gs pos="100000">
                      <a:srgbClr val="034373"/>
                    </a:gs>
                  </a:gsLst>
                  <a:lin scaled="0"/>
                </a:gradFill>
                <a:latin typeface="华文楷体" panose="02010600040101010101" pitchFamily="2" charset="-122"/>
                <a:ea typeface="华文楷体" panose="02010600040101010101" pitchFamily="2" charset="-122"/>
              </a:rPr>
              <a:t>物体受非平衡力作用时怎样运动</a:t>
            </a:r>
          </a:p>
        </p:txBody>
      </p:sp>
      <p:sp>
        <p:nvSpPr>
          <p:cNvPr id="274439" name="文本框 274438"/>
          <p:cNvSpPr txBox="1"/>
          <p:nvPr/>
        </p:nvSpPr>
        <p:spPr>
          <a:xfrm>
            <a:off x="1288416" y="3237604"/>
            <a:ext cx="6241415" cy="1041431"/>
          </a:xfrm>
          <a:prstGeom prst="rect">
            <a:avLst/>
          </a:prstGeom>
          <a:noFill/>
          <a:ln w="9525">
            <a:noFill/>
          </a:ln>
        </p:spPr>
        <p:txBody>
          <a:bodyPr wrap="square">
            <a:spAutoFit/>
          </a:bodyPr>
          <a:lstStyle/>
          <a:p>
            <a:pPr algn="l">
              <a:lnSpc>
                <a:spcPct val="140000"/>
              </a:lnSpc>
              <a:spcBef>
                <a:spcPct val="0"/>
              </a:spcBef>
              <a:buClrTx/>
            </a:pPr>
            <a:r>
              <a:rPr lang="zh-CN" altLang="en-US" sz="2200" b="1" dirty="0">
                <a:solidFill>
                  <a:schemeClr val="tx1"/>
                </a:solidFill>
                <a:latin typeface="楷体-繁" panose="02010600040101010101" charset="-122"/>
                <a:ea typeface="楷体-繁" panose="02010600040101010101" charset="-122"/>
              </a:rPr>
              <a:t>在拉力作用下，小车由静止变为</a:t>
            </a:r>
            <a:r>
              <a:rPr lang="zh-CN" altLang="en-US" sz="2200" b="1" u="sng" dirty="0">
                <a:solidFill>
                  <a:srgbClr val="FF0000"/>
                </a:solidFill>
                <a:latin typeface="楷体-繁" panose="02010600040101010101" charset="-122"/>
                <a:ea typeface="楷体-繁" panose="02010600040101010101" charset="-122"/>
              </a:rPr>
              <a:t>运动</a:t>
            </a:r>
            <a:r>
              <a:rPr lang="zh-CN" altLang="en-US" sz="2200" b="1" dirty="0">
                <a:solidFill>
                  <a:schemeClr val="tx1"/>
                </a:solidFill>
                <a:latin typeface="楷体-繁" panose="02010600040101010101" charset="-122"/>
                <a:ea typeface="楷体-繁" panose="02010600040101010101" charset="-122"/>
              </a:rPr>
              <a:t>，并且其运动的速度越来越</a:t>
            </a:r>
            <a:r>
              <a:rPr lang="zh-CN" altLang="en-US" sz="2200" b="1" u="sng" dirty="0">
                <a:solidFill>
                  <a:srgbClr val="FF0000"/>
                </a:solidFill>
                <a:latin typeface="楷体-繁" panose="02010600040101010101" charset="-122"/>
                <a:ea typeface="楷体-繁" panose="02010600040101010101" charset="-122"/>
              </a:rPr>
              <a:t>快</a:t>
            </a:r>
            <a:r>
              <a:rPr lang="zh-CN" altLang="en-US" sz="2200" b="1" dirty="0">
                <a:solidFill>
                  <a:schemeClr val="tx1"/>
                </a:solidFill>
                <a:latin typeface="楷体-繁" panose="02010600040101010101" charset="-122"/>
                <a:ea typeface="楷体-繁" panose="02010600040101010101" charset="-122"/>
              </a:rPr>
              <a:t>。</a:t>
            </a:r>
          </a:p>
        </p:txBody>
      </p:sp>
      <p:pic>
        <p:nvPicPr>
          <p:cNvPr id="274442" name="图片 274441" descr="04"/>
          <p:cNvPicPr>
            <a:picLocks noChangeAspect="1"/>
          </p:cNvPicPr>
          <p:nvPr/>
        </p:nvPicPr>
        <p:blipFill>
          <a:blip r:embed="rId3"/>
          <a:stretch>
            <a:fillRect/>
          </a:stretch>
        </p:blipFill>
        <p:spPr>
          <a:xfrm>
            <a:off x="1672862" y="4662488"/>
            <a:ext cx="5856475" cy="228600"/>
          </a:xfrm>
          <a:prstGeom prst="rect">
            <a:avLst/>
          </a:prstGeom>
          <a:noFill/>
          <a:ln w="9525">
            <a:noFill/>
          </a:ln>
        </p:spPr>
      </p:pic>
    </p:spTree>
    <p:extLst>
      <p:ext uri="{BB962C8B-B14F-4D97-AF65-F5344CB8AC3E}">
        <p14:creationId xmlns:p14="http://schemas.microsoft.com/office/powerpoint/2010/main" val="3253014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44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44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44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4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build="p"/>
      <p:bldP spid="274436" grpId="0"/>
      <p:bldP spid="2744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2"/>
            </p:custDataLst>
          </p:nvPr>
        </p:nvSpPr>
        <p:spPr>
          <a:xfrm>
            <a:off x="1441271" y="0"/>
            <a:ext cx="7691441" cy="5143500"/>
          </a:xfrm>
          <a:prstGeom prst="rect">
            <a:avLst/>
          </a:prstGeom>
          <a:pattFill prst="dotGrid">
            <a:fgClr>
              <a:srgbClr val="FFFFFF">
                <a:lumMod val="95000"/>
              </a:srgbClr>
            </a:fgClr>
            <a:bgClr>
              <a:srgbClr val="FFFFFF"/>
            </a:bgClr>
          </a:pattFill>
          <a:ln>
            <a:noFill/>
          </a:ln>
        </p:spPr>
        <p:style>
          <a:lnRef idx="2">
            <a:srgbClr val="002842">
              <a:shade val="50000"/>
            </a:srgbClr>
          </a:lnRef>
          <a:fillRef idx="1">
            <a:srgbClr val="002842"/>
          </a:fillRef>
          <a:effectRef idx="0">
            <a:srgbClr val="002842"/>
          </a:effectRef>
          <a:fontRef idx="minor">
            <a:srgbClr val="FFFFFF"/>
          </a:fontRef>
        </p:style>
        <p:txBody>
          <a:bodyPr rtlCol="0" anchor="ctr"/>
          <a:lstStyle/>
          <a:p>
            <a:pPr algn="ctr"/>
            <a:endParaRPr kumimoji="1" lang="zh-CN" altLang="en-US" sz="1195" b="1" dirty="0">
              <a:solidFill>
                <a:srgbClr val="FFFFFF"/>
              </a:solidFill>
              <a:latin typeface="+mn-ea"/>
            </a:endParaRPr>
          </a:p>
        </p:txBody>
      </p:sp>
      <p:sp>
        <p:nvSpPr>
          <p:cNvPr id="5" name="任意多边形: 形状 8"/>
          <p:cNvSpPr>
            <a:spLocks noChangeAspect="1"/>
          </p:cNvSpPr>
          <p:nvPr>
            <p:custDataLst>
              <p:tags r:id="rId3"/>
            </p:custDataLst>
          </p:nvPr>
        </p:nvSpPr>
        <p:spPr>
          <a:xfrm>
            <a:off x="946507" y="1462010"/>
            <a:ext cx="107733" cy="125194"/>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rgbClr val="E6E5E5">
              <a:lumMod val="50000"/>
            </a:srgbClr>
          </a:solidFill>
          <a:ln>
            <a:noFill/>
          </a:ln>
        </p:spPr>
        <p:style>
          <a:lnRef idx="2">
            <a:srgbClr val="002842">
              <a:shade val="50000"/>
            </a:srgbClr>
          </a:lnRef>
          <a:fillRef idx="1">
            <a:srgbClr val="002842"/>
          </a:fillRef>
          <a:effectRef idx="0">
            <a:srgbClr val="002842"/>
          </a:effectRef>
          <a:fontRef idx="minor">
            <a:srgbClr val="FFFFFF"/>
          </a:fontRef>
        </p:style>
        <p:txBody>
          <a:bodyPr wrap="square" rtlCol="0" anchor="ctr">
            <a:noAutofit/>
          </a:bodyPr>
          <a:lstStyle/>
          <a:p>
            <a:pPr algn="ctr"/>
            <a:endParaRPr lang="zh-CN" altLang="en-US" sz="1345" dirty="0"/>
          </a:p>
        </p:txBody>
      </p:sp>
      <p:sp>
        <p:nvSpPr>
          <p:cNvPr id="13" name="任意多边形: 形状 12"/>
          <p:cNvSpPr>
            <a:spLocks noChangeAspect="1"/>
          </p:cNvSpPr>
          <p:nvPr>
            <p:custDataLst>
              <p:tags r:id="rId4"/>
            </p:custDataLst>
          </p:nvPr>
        </p:nvSpPr>
        <p:spPr>
          <a:xfrm>
            <a:off x="946507" y="3556298"/>
            <a:ext cx="107733" cy="125194"/>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rgbClr val="E6E5E5">
              <a:lumMod val="50000"/>
            </a:srgbClr>
          </a:solidFill>
          <a:ln>
            <a:noFill/>
          </a:ln>
        </p:spPr>
        <p:style>
          <a:lnRef idx="2">
            <a:srgbClr val="002842">
              <a:shade val="50000"/>
            </a:srgbClr>
          </a:lnRef>
          <a:fillRef idx="1">
            <a:srgbClr val="002842"/>
          </a:fillRef>
          <a:effectRef idx="0">
            <a:srgbClr val="002842"/>
          </a:effectRef>
          <a:fontRef idx="minor">
            <a:srgbClr val="FFFFFF"/>
          </a:fontRef>
        </p:style>
        <p:txBody>
          <a:bodyPr wrap="square" rtlCol="0" anchor="ctr">
            <a:noAutofit/>
          </a:bodyPr>
          <a:lstStyle/>
          <a:p>
            <a:pPr algn="ctr"/>
            <a:endParaRPr lang="zh-CN" altLang="en-US" sz="1345" dirty="0"/>
          </a:p>
        </p:txBody>
      </p:sp>
      <p:sp>
        <p:nvSpPr>
          <p:cNvPr id="15" name="矩形 14"/>
          <p:cNvSpPr/>
          <p:nvPr>
            <p:custDataLst>
              <p:tags r:id="rId5"/>
            </p:custDataLst>
          </p:nvPr>
        </p:nvSpPr>
        <p:spPr>
          <a:xfrm>
            <a:off x="1335192" y="0"/>
            <a:ext cx="106079" cy="5143500"/>
          </a:xfrm>
          <a:prstGeom prst="rect">
            <a:avLst/>
          </a:prstGeom>
          <a:pattFill prst="dkUpDiag">
            <a:fgClr>
              <a:srgbClr val="000000">
                <a:lumMod val="95000"/>
                <a:lumOff val="5000"/>
              </a:srgbClr>
            </a:fgClr>
            <a:bgClr>
              <a:srgbClr val="000000">
                <a:lumMod val="75000"/>
                <a:lumOff val="25000"/>
              </a:srgbClr>
            </a:bgClr>
          </a:pattFill>
          <a:ln>
            <a:noFill/>
          </a:ln>
        </p:spPr>
        <p:style>
          <a:lnRef idx="2">
            <a:srgbClr val="002842">
              <a:shade val="50000"/>
            </a:srgbClr>
          </a:lnRef>
          <a:fillRef idx="1">
            <a:srgbClr val="002842"/>
          </a:fillRef>
          <a:effectRef idx="0">
            <a:srgbClr val="002842"/>
          </a:effectRef>
          <a:fontRef idx="minor">
            <a:srgbClr val="FFFFFF"/>
          </a:fontRef>
        </p:style>
        <p:txBody>
          <a:bodyPr rtlCol="0" anchor="ctr"/>
          <a:lstStyle/>
          <a:p>
            <a:pPr algn="ctr"/>
            <a:endParaRPr kumimoji="1" lang="zh-CN" altLang="en-US" sz="1195" b="1" dirty="0">
              <a:solidFill>
                <a:srgbClr val="FFFFFF"/>
              </a:solidFill>
              <a:latin typeface="+mn-ea"/>
            </a:endParaRPr>
          </a:p>
        </p:txBody>
      </p:sp>
      <p:sp>
        <p:nvSpPr>
          <p:cNvPr id="18" name="文本框 17"/>
          <p:cNvSpPr txBox="1"/>
          <p:nvPr>
            <p:custDataLst>
              <p:tags r:id="rId6"/>
            </p:custDataLst>
          </p:nvPr>
        </p:nvSpPr>
        <p:spPr>
          <a:xfrm>
            <a:off x="1685291" y="411510"/>
            <a:ext cx="5519886" cy="472440"/>
          </a:xfrm>
          <a:prstGeom prst="rect">
            <a:avLst/>
          </a:prstGeom>
          <a:noFill/>
        </p:spPr>
        <p:txBody>
          <a:bodyPr wrap="square" lIns="67460" tIns="35155" rIns="67460" bIns="35155" rtlCol="0"/>
          <a:lstStyle/>
          <a:p>
            <a:pPr marL="0" indent="0" algn="l">
              <a:lnSpc>
                <a:spcPct val="100000"/>
              </a:lnSpc>
              <a:spcBef>
                <a:spcPts val="0"/>
              </a:spcBef>
              <a:spcAft>
                <a:spcPts val="0"/>
              </a:spcAft>
              <a:buSzPct val="100000"/>
            </a:pPr>
            <a:r>
              <a:rPr lang="zh-CN" altLang="en-US" sz="3200" b="1" u="none" strike="noStrike" spc="300" baseline="0" dirty="0">
                <a:solidFill>
                  <a:srgbClr val="FF0000"/>
                </a:solidFill>
                <a:uLnTx/>
                <a:uFillTx/>
                <a:latin typeface="华文楷体" panose="02010600040101010101" pitchFamily="2" charset="-122"/>
                <a:ea typeface="华文楷体" panose="02010600040101010101" pitchFamily="2" charset="-122"/>
                <a:sym typeface="Arial" panose="020B0604020202090204"/>
              </a:rPr>
              <a:t>学习目</a:t>
            </a:r>
            <a:r>
              <a:rPr lang="zh-CN" altLang="en-US" sz="3200" b="1" u="none" strike="noStrike" spc="300" baseline="0" dirty="0" smtClean="0">
                <a:solidFill>
                  <a:srgbClr val="FF0000"/>
                </a:solidFill>
                <a:uLnTx/>
                <a:uFillTx/>
                <a:latin typeface="华文楷体" panose="02010600040101010101" pitchFamily="2" charset="-122"/>
                <a:ea typeface="华文楷体" panose="02010600040101010101" pitchFamily="2" charset="-122"/>
                <a:sym typeface="Arial" panose="020B0604020202090204"/>
              </a:rPr>
              <a:t>标</a:t>
            </a:r>
            <a:r>
              <a:rPr lang="en-US" altLang="zh-CN" sz="3200" b="1" u="none" strike="noStrike" spc="300" baseline="0" dirty="0" smtClean="0">
                <a:solidFill>
                  <a:srgbClr val="FF0000"/>
                </a:solidFill>
                <a:uLnTx/>
                <a:uFillTx/>
                <a:latin typeface="华文楷体" panose="02010600040101010101" pitchFamily="2" charset="-122"/>
                <a:ea typeface="华文楷体" panose="02010600040101010101" pitchFamily="2" charset="-122"/>
                <a:sym typeface="Arial" panose="020B0604020202090204"/>
              </a:rPr>
              <a:t>:</a:t>
            </a:r>
            <a:endParaRPr lang="zh-CN" altLang="en-US" sz="3200" b="1" u="none" strike="noStrike" spc="300" baseline="0" dirty="0">
              <a:solidFill>
                <a:srgbClr val="FF0000"/>
              </a:solidFill>
              <a:uLnTx/>
              <a:uFillTx/>
              <a:latin typeface="华文楷体" panose="02010600040101010101" pitchFamily="2" charset="-122"/>
              <a:ea typeface="华文楷体" panose="02010600040101010101" pitchFamily="2" charset="-122"/>
              <a:sym typeface="Arial" panose="020B0604020202090204"/>
            </a:endParaRPr>
          </a:p>
        </p:txBody>
      </p:sp>
      <p:sp>
        <p:nvSpPr>
          <p:cNvPr id="254979" name="矩形 254978"/>
          <p:cNvSpPr/>
          <p:nvPr/>
        </p:nvSpPr>
        <p:spPr>
          <a:xfrm>
            <a:off x="1710691" y="1256593"/>
            <a:ext cx="4256405" cy="535357"/>
          </a:xfrm>
          <a:prstGeom prst="rect">
            <a:avLst/>
          </a:prstGeom>
          <a:noFill/>
          <a:ln w="9525">
            <a:noFill/>
          </a:ln>
        </p:spPr>
        <p:txBody>
          <a:bodyPr wrap="square">
            <a:spAutoFit/>
          </a:bodyPr>
          <a:lstStyle/>
          <a:p>
            <a:pPr algn="l">
              <a:lnSpc>
                <a:spcPct val="120000"/>
              </a:lnSpc>
              <a:spcBef>
                <a:spcPct val="0"/>
              </a:spcBef>
              <a:buClrTx/>
            </a:pPr>
            <a:r>
              <a:rPr lang="en-US" altLang="en-US" sz="2400" b="1" dirty="0">
                <a:solidFill>
                  <a:schemeClr val="tx1"/>
                </a:solidFill>
                <a:latin typeface="宋体" panose="02010600030101010101" pitchFamily="2" charset="-122"/>
              </a:rPr>
              <a:t>    1</a:t>
            </a:r>
            <a:r>
              <a:rPr lang="en-US" altLang="zh-CN" sz="2400" b="1" dirty="0">
                <a:solidFill>
                  <a:schemeClr val="tx1"/>
                </a:solidFill>
                <a:latin typeface="宋体" panose="02010600030101010101" pitchFamily="2" charset="-122"/>
              </a:rPr>
              <a:t>.</a:t>
            </a:r>
            <a:r>
              <a:rPr lang="zh-CN" altLang="en-US" sz="2400" b="1" dirty="0">
                <a:solidFill>
                  <a:schemeClr val="tx1"/>
                </a:solidFill>
                <a:latin typeface="宋体" panose="02010600030101010101" pitchFamily="2" charset="-122"/>
              </a:rPr>
              <a:t>知道二力平衡的概念 </a:t>
            </a:r>
          </a:p>
        </p:txBody>
      </p:sp>
      <p:sp>
        <p:nvSpPr>
          <p:cNvPr id="254982" name="矩形 254981"/>
          <p:cNvSpPr/>
          <p:nvPr/>
        </p:nvSpPr>
        <p:spPr>
          <a:xfrm>
            <a:off x="1710691" y="2095595"/>
            <a:ext cx="4140835" cy="535357"/>
          </a:xfrm>
          <a:prstGeom prst="rect">
            <a:avLst/>
          </a:prstGeom>
          <a:noFill/>
          <a:ln w="9525">
            <a:noFill/>
          </a:ln>
        </p:spPr>
        <p:txBody>
          <a:bodyPr wrap="square">
            <a:spAutoFit/>
          </a:bodyPr>
          <a:lstStyle/>
          <a:p>
            <a:pPr algn="l">
              <a:lnSpc>
                <a:spcPct val="120000"/>
              </a:lnSpc>
              <a:spcBef>
                <a:spcPct val="0"/>
              </a:spcBef>
              <a:buClrTx/>
            </a:pPr>
            <a:r>
              <a:rPr lang="en-US" altLang="zh-CN" sz="2400" b="1" dirty="0">
                <a:solidFill>
                  <a:schemeClr val="tx1"/>
                </a:solidFill>
                <a:latin typeface="宋体" panose="02010600030101010101" pitchFamily="2" charset="-122"/>
              </a:rPr>
              <a:t>    </a:t>
            </a:r>
            <a:r>
              <a:rPr lang="en-US" altLang="en-US" sz="2400" b="1" dirty="0">
                <a:solidFill>
                  <a:schemeClr val="tx1"/>
                </a:solidFill>
                <a:latin typeface="宋体" panose="02010600030101010101" pitchFamily="2" charset="-122"/>
              </a:rPr>
              <a:t>2</a:t>
            </a:r>
            <a:r>
              <a:rPr lang="en-US" altLang="zh-CN" sz="2400" b="1" dirty="0">
                <a:solidFill>
                  <a:schemeClr val="tx1"/>
                </a:solidFill>
                <a:latin typeface="宋体" panose="02010600030101010101" pitchFamily="2" charset="-122"/>
              </a:rPr>
              <a:t>.</a:t>
            </a:r>
            <a:r>
              <a:rPr lang="zh-CN" altLang="en-US" sz="2400" b="1" dirty="0">
                <a:solidFill>
                  <a:schemeClr val="tx1"/>
                </a:solidFill>
                <a:latin typeface="宋体" panose="02010600030101010101" pitchFamily="2" charset="-122"/>
              </a:rPr>
              <a:t>理解二力平衡条件 </a:t>
            </a:r>
          </a:p>
        </p:txBody>
      </p:sp>
      <p:sp>
        <p:nvSpPr>
          <p:cNvPr id="254984" name="矩形 254983"/>
          <p:cNvSpPr/>
          <p:nvPr/>
        </p:nvSpPr>
        <p:spPr>
          <a:xfrm>
            <a:off x="1685291" y="2934596"/>
            <a:ext cx="7135181" cy="535531"/>
          </a:xfrm>
          <a:prstGeom prst="rect">
            <a:avLst/>
          </a:prstGeom>
          <a:noFill/>
          <a:ln w="9525">
            <a:noFill/>
          </a:ln>
        </p:spPr>
        <p:txBody>
          <a:bodyPr wrap="square">
            <a:spAutoFit/>
          </a:bodyPr>
          <a:lstStyle/>
          <a:p>
            <a:pPr algn="l">
              <a:lnSpc>
                <a:spcPct val="120000"/>
              </a:lnSpc>
              <a:spcBef>
                <a:spcPct val="0"/>
              </a:spcBef>
              <a:buClrTx/>
            </a:pPr>
            <a:r>
              <a:rPr lang="en-US" altLang="en-US" sz="2400" b="1" dirty="0">
                <a:solidFill>
                  <a:schemeClr val="tx1"/>
                </a:solidFill>
                <a:latin typeface="宋体" panose="02010600030101010101" pitchFamily="2" charset="-122"/>
              </a:rPr>
              <a:t>    3</a:t>
            </a:r>
            <a:r>
              <a:rPr lang="en-US" altLang="zh-CN" sz="2400" b="1" dirty="0">
                <a:solidFill>
                  <a:schemeClr val="tx1"/>
                </a:solidFill>
                <a:latin typeface="宋体" panose="02010600030101010101" pitchFamily="2" charset="-122"/>
              </a:rPr>
              <a:t>.</a:t>
            </a:r>
            <a:r>
              <a:rPr lang="zh-CN" altLang="en-US" sz="2400" b="1" dirty="0">
                <a:solidFill>
                  <a:schemeClr val="tx1"/>
                </a:solidFill>
                <a:latin typeface="宋体" panose="02010600030101010101" pitchFamily="2" charset="-122"/>
              </a:rPr>
              <a:t>会应用二力平衡条件解决简单的实际问题 </a:t>
            </a:r>
          </a:p>
        </p:txBody>
      </p:sp>
    </p:spTree>
    <p:custDataLst>
      <p:tags r:id="rId1"/>
    </p:custDataLst>
    <p:extLst>
      <p:ext uri="{BB962C8B-B14F-4D97-AF65-F5344CB8AC3E}">
        <p14:creationId xmlns:p14="http://schemas.microsoft.com/office/powerpoint/2010/main" val="3408195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4979"/>
                                        </p:tgtEl>
                                        <p:attrNameLst>
                                          <p:attrName>style.visibility</p:attrName>
                                        </p:attrNameLst>
                                      </p:cBhvr>
                                      <p:to>
                                        <p:strVal val="visible"/>
                                      </p:to>
                                    </p:set>
                                    <p:anim calcmode="lin" valueType="num">
                                      <p:cBhvr additive="base">
                                        <p:cTn id="7" dur="500" fill="hold"/>
                                        <p:tgtEl>
                                          <p:spTgt spid="254979"/>
                                        </p:tgtEl>
                                        <p:attrNameLst>
                                          <p:attrName>ppt_x</p:attrName>
                                        </p:attrNameLst>
                                      </p:cBhvr>
                                      <p:tavLst>
                                        <p:tav tm="0">
                                          <p:val>
                                            <p:strVal val="#ppt_x"/>
                                          </p:val>
                                        </p:tav>
                                        <p:tav tm="100000">
                                          <p:val>
                                            <p:strVal val="#ppt_x"/>
                                          </p:val>
                                        </p:tav>
                                      </p:tavLst>
                                    </p:anim>
                                    <p:anim calcmode="lin" valueType="num">
                                      <p:cBhvr additive="base">
                                        <p:cTn id="8" dur="500" fill="hold"/>
                                        <p:tgtEl>
                                          <p:spTgt spid="2549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4982"/>
                                        </p:tgtEl>
                                        <p:attrNameLst>
                                          <p:attrName>style.visibility</p:attrName>
                                        </p:attrNameLst>
                                      </p:cBhvr>
                                      <p:to>
                                        <p:strVal val="visible"/>
                                      </p:to>
                                    </p:set>
                                    <p:anim calcmode="lin" valueType="num">
                                      <p:cBhvr additive="base">
                                        <p:cTn id="13" dur="500" fill="hold"/>
                                        <p:tgtEl>
                                          <p:spTgt spid="254982"/>
                                        </p:tgtEl>
                                        <p:attrNameLst>
                                          <p:attrName>ppt_x</p:attrName>
                                        </p:attrNameLst>
                                      </p:cBhvr>
                                      <p:tavLst>
                                        <p:tav tm="0">
                                          <p:val>
                                            <p:strVal val="#ppt_x"/>
                                          </p:val>
                                        </p:tav>
                                        <p:tav tm="100000">
                                          <p:val>
                                            <p:strVal val="#ppt_x"/>
                                          </p:val>
                                        </p:tav>
                                      </p:tavLst>
                                    </p:anim>
                                    <p:anim calcmode="lin" valueType="num">
                                      <p:cBhvr additive="base">
                                        <p:cTn id="14" dur="500" fill="hold"/>
                                        <p:tgtEl>
                                          <p:spTgt spid="2549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4984"/>
                                        </p:tgtEl>
                                        <p:attrNameLst>
                                          <p:attrName>style.visibility</p:attrName>
                                        </p:attrNameLst>
                                      </p:cBhvr>
                                      <p:to>
                                        <p:strVal val="visible"/>
                                      </p:to>
                                    </p:set>
                                    <p:anim calcmode="lin" valueType="num">
                                      <p:cBhvr additive="base">
                                        <p:cTn id="19" dur="500" fill="hold"/>
                                        <p:tgtEl>
                                          <p:spTgt spid="254984"/>
                                        </p:tgtEl>
                                        <p:attrNameLst>
                                          <p:attrName>ppt_x</p:attrName>
                                        </p:attrNameLst>
                                      </p:cBhvr>
                                      <p:tavLst>
                                        <p:tav tm="0">
                                          <p:val>
                                            <p:strVal val="#ppt_x"/>
                                          </p:val>
                                        </p:tav>
                                        <p:tav tm="100000">
                                          <p:val>
                                            <p:strVal val="#ppt_x"/>
                                          </p:val>
                                        </p:tav>
                                      </p:tavLst>
                                    </p:anim>
                                    <p:anim calcmode="lin" valueType="num">
                                      <p:cBhvr additive="base">
                                        <p:cTn id="20" dur="500" fill="hold"/>
                                        <p:tgtEl>
                                          <p:spTgt spid="2549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9" grpId="0"/>
      <p:bldP spid="254982" grpId="0"/>
      <p:bldP spid="25498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文本占位符 275457"/>
          <p:cNvSpPr>
            <a:spLocks noGrp="1"/>
          </p:cNvSpPr>
          <p:nvPr>
            <p:ph type="body" idx="1"/>
          </p:nvPr>
        </p:nvSpPr>
        <p:spPr>
          <a:xfrm>
            <a:off x="731521" y="214525"/>
            <a:ext cx="6651625" cy="1412694"/>
          </a:xfrm>
          <a:noFill/>
          <a:ln>
            <a:noFill/>
          </a:ln>
        </p:spPr>
        <p:txBody>
          <a:bodyPr wrap="square">
            <a:spAutoFit/>
          </a:bodyPr>
          <a:lstStyle/>
          <a:p>
            <a:pPr marL="0" indent="0">
              <a:lnSpc>
                <a:spcPct val="130000"/>
              </a:lnSpc>
              <a:buNone/>
            </a:pPr>
            <a:r>
              <a:rPr lang="en-US" altLang="zh-CN" sz="2200" b="1" dirty="0">
                <a:solidFill>
                  <a:schemeClr val="tx1"/>
                </a:solidFill>
                <a:latin typeface="楷体-繁" panose="02010600040101010101" charset="-122"/>
                <a:ea typeface="楷体-繁" panose="02010600040101010101" charset="-122"/>
                <a:cs typeface="楷体-繁" panose="02010600040101010101" charset="-122"/>
              </a:rPr>
              <a:t>2.</a:t>
            </a:r>
            <a:r>
              <a:rPr lang="zh-CN" altLang="en-US" sz="2200" b="1" dirty="0">
                <a:solidFill>
                  <a:schemeClr val="tx1"/>
                </a:solidFill>
                <a:latin typeface="楷体-繁" panose="02010600040101010101" charset="-122"/>
                <a:ea typeface="楷体-繁" panose="02010600040101010101" charset="-122"/>
                <a:cs typeface="楷体-繁" panose="02010600040101010101" charset="-122"/>
              </a:rPr>
              <a:t>让一个小球从斜面上某一高度处滚到纸板铺垫的水平面上，在摩擦力的作用下，小球的运动状态怎样变化？</a:t>
            </a:r>
          </a:p>
        </p:txBody>
      </p:sp>
      <p:sp>
        <p:nvSpPr>
          <p:cNvPr id="275460" name="文本框 275459"/>
          <p:cNvSpPr txBox="1"/>
          <p:nvPr/>
        </p:nvSpPr>
        <p:spPr>
          <a:xfrm>
            <a:off x="576204" y="2984603"/>
            <a:ext cx="3235254" cy="430959"/>
          </a:xfrm>
          <a:prstGeom prst="rect">
            <a:avLst/>
          </a:prstGeom>
          <a:noFill/>
          <a:ln w="9525">
            <a:noFill/>
          </a:ln>
        </p:spPr>
        <p:txBody>
          <a:bodyPr>
            <a:spAutoFit/>
          </a:bodyPr>
          <a:lstStyle/>
          <a:p>
            <a:pPr algn="l">
              <a:spcBef>
                <a:spcPct val="0"/>
              </a:spcBef>
              <a:buClrTx/>
            </a:pPr>
            <a:r>
              <a:rPr lang="zh-CN" altLang="en-US" sz="2200" b="1" dirty="0">
                <a:solidFill>
                  <a:schemeClr val="tx1"/>
                </a:solidFill>
                <a:latin typeface="华文楷体" panose="02010600040101010101" pitchFamily="2" charset="-122"/>
                <a:ea typeface="华文楷体" panose="02010600040101010101" pitchFamily="2" charset="-122"/>
              </a:rPr>
              <a:t>你观察到的现象：</a:t>
            </a:r>
          </a:p>
        </p:txBody>
      </p:sp>
      <p:sp>
        <p:nvSpPr>
          <p:cNvPr id="275461" name="矩形 275460"/>
          <p:cNvSpPr/>
          <p:nvPr/>
        </p:nvSpPr>
        <p:spPr>
          <a:xfrm>
            <a:off x="1233805" y="3415845"/>
            <a:ext cx="6149340" cy="973318"/>
          </a:xfrm>
          <a:prstGeom prst="rect">
            <a:avLst/>
          </a:prstGeom>
          <a:noFill/>
          <a:ln w="9525">
            <a:noFill/>
          </a:ln>
        </p:spPr>
        <p:txBody>
          <a:bodyPr wrap="square" anchor="ctr">
            <a:spAutoFit/>
          </a:bodyPr>
          <a:lstStyle/>
          <a:p>
            <a:pPr algn="l" defTabSz="0">
              <a:lnSpc>
                <a:spcPct val="130000"/>
              </a:lnSpc>
              <a:spcBef>
                <a:spcPct val="0"/>
              </a:spcBef>
              <a:buClrTx/>
              <a:tabLst>
                <a:tab pos="495300" algn="l"/>
              </a:tabLst>
            </a:pPr>
            <a:r>
              <a:rPr lang="zh-CN" altLang="en-US" sz="2200" b="1" dirty="0">
                <a:solidFill>
                  <a:schemeClr val="tx1"/>
                </a:solidFill>
                <a:latin typeface="华文楷体" panose="02010600040101010101" pitchFamily="2" charset="-122"/>
                <a:ea typeface="华文楷体" panose="02010600040101010101" pitchFamily="2" charset="-122"/>
              </a:rPr>
              <a:t>在摩擦力的作用下，小车的运动速度越来越</a:t>
            </a:r>
            <a:r>
              <a:rPr lang="zh-CN" altLang="en-US" sz="2200" b="1" u="sng" dirty="0">
                <a:solidFill>
                  <a:srgbClr val="FF0000"/>
                </a:solidFill>
                <a:latin typeface="华文楷体" panose="02010600040101010101" pitchFamily="2" charset="-122"/>
                <a:ea typeface="华文楷体" panose="02010600040101010101" pitchFamily="2" charset="-122"/>
              </a:rPr>
              <a:t>慢</a:t>
            </a:r>
            <a:r>
              <a:rPr lang="zh-CN" altLang="en-US" sz="2200" b="1" dirty="0">
                <a:solidFill>
                  <a:schemeClr val="tx1"/>
                </a:solidFill>
                <a:latin typeface="华文楷体" panose="02010600040101010101" pitchFamily="2" charset="-122"/>
                <a:ea typeface="华文楷体" panose="02010600040101010101" pitchFamily="2" charset="-122"/>
              </a:rPr>
              <a:t>，最后变为</a:t>
            </a:r>
            <a:r>
              <a:rPr lang="zh-CN" altLang="en-US" sz="2200" b="1" u="sng" dirty="0">
                <a:solidFill>
                  <a:srgbClr val="FF0000"/>
                </a:solidFill>
                <a:latin typeface="华文楷体" panose="02010600040101010101" pitchFamily="2" charset="-122"/>
                <a:ea typeface="华文楷体" panose="02010600040101010101" pitchFamily="2" charset="-122"/>
              </a:rPr>
              <a:t>静止</a:t>
            </a:r>
            <a:r>
              <a:rPr lang="zh-CN" altLang="en-US" sz="2200" b="1" dirty="0">
                <a:solidFill>
                  <a:schemeClr val="tx1"/>
                </a:solidFill>
                <a:latin typeface="华文楷体" panose="02010600040101010101" pitchFamily="2" charset="-122"/>
                <a:ea typeface="华文楷体" panose="02010600040101010101" pitchFamily="2" charset="-122"/>
              </a:rPr>
              <a:t>。</a:t>
            </a:r>
          </a:p>
        </p:txBody>
      </p:sp>
      <p:pic>
        <p:nvPicPr>
          <p:cNvPr id="275463" name="图片 275462" descr="7.4 物体受力时怎样运动3"/>
          <p:cNvPicPr>
            <a:picLocks noChangeAspect="1"/>
          </p:cNvPicPr>
          <p:nvPr/>
        </p:nvPicPr>
        <p:blipFill>
          <a:blip r:embed="rId2"/>
          <a:srcRect l="58411" t="62305" b="27487"/>
          <a:stretch>
            <a:fillRect/>
          </a:stretch>
        </p:blipFill>
        <p:spPr>
          <a:xfrm>
            <a:off x="2901597" y="1537250"/>
            <a:ext cx="3178246" cy="1190625"/>
          </a:xfrm>
          <a:prstGeom prst="rect">
            <a:avLst/>
          </a:prstGeom>
          <a:noFill/>
          <a:ln w="9525">
            <a:noFill/>
          </a:ln>
        </p:spPr>
      </p:pic>
    </p:spTree>
    <p:extLst>
      <p:ext uri="{BB962C8B-B14F-4D97-AF65-F5344CB8AC3E}">
        <p14:creationId xmlns:p14="http://schemas.microsoft.com/office/powerpoint/2010/main" val="2394993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54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54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5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0" grpId="0"/>
      <p:bldP spid="2754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文本占位符 276481"/>
          <p:cNvSpPr>
            <a:spLocks noGrp="1"/>
          </p:cNvSpPr>
          <p:nvPr>
            <p:ph type="body" sz="half" idx="1"/>
          </p:nvPr>
        </p:nvSpPr>
        <p:spPr>
          <a:xfrm>
            <a:off x="798830" y="457059"/>
            <a:ext cx="7042150" cy="1615827"/>
          </a:xfrm>
          <a:prstGeom prst="rect">
            <a:avLst/>
          </a:prstGeom>
          <a:noFill/>
          <a:ln>
            <a:noFill/>
          </a:ln>
        </p:spPr>
        <p:txBody>
          <a:bodyPr wrap="square">
            <a:spAutoFit/>
          </a:bodyPr>
          <a:lstStyle/>
          <a:p>
            <a:pPr marL="0" indent="0">
              <a:lnSpc>
                <a:spcPct val="150000"/>
              </a:lnSpc>
              <a:spcBef>
                <a:spcPct val="0"/>
              </a:spcBef>
              <a:buNone/>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将一小球沿斜上方抛出去，观察其运动情况。由于受到重力的作用，小球在空中的运动路径是怎样的？它的运动状态是否改变？</a:t>
            </a:r>
          </a:p>
        </p:txBody>
      </p:sp>
      <p:sp>
        <p:nvSpPr>
          <p:cNvPr id="276483" name="矩形 276482"/>
          <p:cNvSpPr/>
          <p:nvPr/>
        </p:nvSpPr>
        <p:spPr>
          <a:xfrm>
            <a:off x="799066" y="2934856"/>
            <a:ext cx="2925269" cy="430959"/>
          </a:xfrm>
          <a:prstGeom prst="rect">
            <a:avLst/>
          </a:prstGeom>
          <a:noFill/>
          <a:ln w="9525">
            <a:noFill/>
          </a:ln>
        </p:spPr>
        <p:txBody>
          <a:bodyPr>
            <a:spAutoFit/>
          </a:bodyPr>
          <a:lstStyle/>
          <a:p>
            <a:pPr algn="l">
              <a:spcBef>
                <a:spcPct val="0"/>
              </a:spcBef>
              <a:buClrTx/>
            </a:pPr>
            <a:r>
              <a:rPr lang="zh-CN" altLang="en-US" sz="2200" b="1" dirty="0">
                <a:solidFill>
                  <a:schemeClr val="tx1"/>
                </a:solidFill>
                <a:latin typeface="华文楷体" panose="02010600040101010101" pitchFamily="2" charset="-122"/>
                <a:ea typeface="华文楷体" panose="02010600040101010101" pitchFamily="2" charset="-122"/>
              </a:rPr>
              <a:t>你观察到的现象：</a:t>
            </a:r>
          </a:p>
        </p:txBody>
      </p:sp>
      <p:sp>
        <p:nvSpPr>
          <p:cNvPr id="276485" name="矩形 276484"/>
          <p:cNvSpPr/>
          <p:nvPr/>
        </p:nvSpPr>
        <p:spPr>
          <a:xfrm>
            <a:off x="1486101" y="3612193"/>
            <a:ext cx="5926549" cy="430959"/>
          </a:xfrm>
          <a:prstGeom prst="rect">
            <a:avLst/>
          </a:prstGeom>
          <a:noFill/>
          <a:ln w="9525">
            <a:noFill/>
          </a:ln>
        </p:spPr>
        <p:txBody>
          <a:bodyPr anchor="ctr">
            <a:spAutoFit/>
          </a:bodyPr>
          <a:lstStyle/>
          <a:p>
            <a:pPr algn="l" defTabSz="0">
              <a:spcBef>
                <a:spcPct val="0"/>
              </a:spcBef>
              <a:buClrTx/>
              <a:tabLst>
                <a:tab pos="495300" algn="l"/>
              </a:tabLst>
            </a:pPr>
            <a:r>
              <a:rPr lang="zh-CN" altLang="en-US" sz="2200" b="1" dirty="0">
                <a:solidFill>
                  <a:schemeClr val="tx1"/>
                </a:solidFill>
                <a:latin typeface="华文楷体" panose="02010600040101010101" pitchFamily="2" charset="-122"/>
                <a:ea typeface="华文楷体" panose="02010600040101010101" pitchFamily="2" charset="-122"/>
              </a:rPr>
              <a:t>由于受到重力的作用，小球在空中沿</a:t>
            </a:r>
            <a:r>
              <a:rPr lang="zh-CN" altLang="en-US" sz="2200" b="1" u="sng" dirty="0">
                <a:solidFill>
                  <a:srgbClr val="FF0000"/>
                </a:solidFill>
                <a:latin typeface="华文楷体" panose="02010600040101010101" pitchFamily="2" charset="-122"/>
                <a:ea typeface="华文楷体" panose="02010600040101010101" pitchFamily="2" charset="-122"/>
              </a:rPr>
              <a:t>曲</a:t>
            </a:r>
            <a:r>
              <a:rPr lang="zh-CN" altLang="en-US" sz="2200" b="1" dirty="0">
                <a:solidFill>
                  <a:schemeClr val="tx1"/>
                </a:solidFill>
                <a:latin typeface="华文楷体" panose="02010600040101010101" pitchFamily="2" charset="-122"/>
                <a:ea typeface="华文楷体" panose="02010600040101010101" pitchFamily="2" charset="-122"/>
              </a:rPr>
              <a:t>线运动。</a:t>
            </a:r>
          </a:p>
        </p:txBody>
      </p:sp>
      <p:pic>
        <p:nvPicPr>
          <p:cNvPr id="276486" name="图片 276485" descr="7.4 物体受力时怎样运动3"/>
          <p:cNvPicPr>
            <a:picLocks noChangeAspect="1"/>
          </p:cNvPicPr>
          <p:nvPr/>
        </p:nvPicPr>
        <p:blipFill>
          <a:blip r:embed="rId2"/>
          <a:srcRect l="9621" t="71925" r="51540" b="13744"/>
          <a:stretch>
            <a:fillRect/>
          </a:stretch>
        </p:blipFill>
        <p:spPr>
          <a:xfrm>
            <a:off x="5518703" y="1907300"/>
            <a:ext cx="2639036" cy="1458515"/>
          </a:xfrm>
          <a:prstGeom prst="rect">
            <a:avLst/>
          </a:prstGeom>
          <a:noFill/>
          <a:ln w="9525">
            <a:noFill/>
          </a:ln>
        </p:spPr>
      </p:pic>
      <p:pic>
        <p:nvPicPr>
          <p:cNvPr id="276488" name="图片 276487" descr="gbbar"/>
          <p:cNvPicPr>
            <a:picLocks noChangeAspect="1"/>
          </p:cNvPicPr>
          <p:nvPr/>
        </p:nvPicPr>
        <p:blipFill>
          <a:blip r:embed="rId3"/>
          <a:stretch>
            <a:fillRect/>
          </a:stretch>
        </p:blipFill>
        <p:spPr>
          <a:xfrm>
            <a:off x="1757186" y="4514850"/>
            <a:ext cx="5583308" cy="359569"/>
          </a:xfrm>
          <a:prstGeom prst="rect">
            <a:avLst/>
          </a:prstGeom>
          <a:noFill/>
          <a:ln w="9525">
            <a:noFill/>
          </a:ln>
        </p:spPr>
      </p:pic>
    </p:spTree>
    <p:extLst>
      <p:ext uri="{BB962C8B-B14F-4D97-AF65-F5344CB8AC3E}">
        <p14:creationId xmlns:p14="http://schemas.microsoft.com/office/powerpoint/2010/main" val="21382240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64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4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3" grpId="0"/>
      <p:bldP spid="2764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云形标注 277505"/>
          <p:cNvSpPr/>
          <p:nvPr/>
        </p:nvSpPr>
        <p:spPr>
          <a:xfrm rot="10800000">
            <a:off x="1433030" y="723948"/>
            <a:ext cx="6082136" cy="1462087"/>
          </a:xfrm>
          <a:prstGeom prst="cloudCallout">
            <a:avLst>
              <a:gd name="adj1" fmla="val -38245"/>
              <a:gd name="adj2" fmla="val 74185"/>
            </a:avLst>
          </a:prstGeom>
          <a:solidFill>
            <a:schemeClr val="bg1"/>
          </a:solidFill>
          <a:ln w="9525" cap="flat" cmpd="sng">
            <a:solidFill>
              <a:srgbClr val="FF3300"/>
            </a:solidFill>
            <a:prstDash val="solid"/>
            <a:headEnd type="none" w="med" len="med"/>
            <a:tailEnd type="none" w="med" len="med"/>
          </a:ln>
        </p:spPr>
        <p:txBody>
          <a:bodyPr rot="10800000"/>
          <a:lstStyle/>
          <a:p>
            <a:pPr>
              <a:spcBef>
                <a:spcPct val="0"/>
              </a:spcBef>
            </a:pPr>
            <a:endParaRPr sz="1795" dirty="0">
              <a:solidFill>
                <a:srgbClr val="FF3300"/>
              </a:solidFill>
              <a:latin typeface="Times New Roman" panose="02020503050405090304" pitchFamily="18" charset="0"/>
            </a:endParaRPr>
          </a:p>
        </p:txBody>
      </p:sp>
      <p:sp>
        <p:nvSpPr>
          <p:cNvPr id="277507" name="矩形 277506"/>
          <p:cNvSpPr/>
          <p:nvPr/>
        </p:nvSpPr>
        <p:spPr>
          <a:xfrm>
            <a:off x="2004307" y="1355120"/>
            <a:ext cx="5387340" cy="399767"/>
          </a:xfrm>
          <a:prstGeom prst="rect">
            <a:avLst/>
          </a:prstGeom>
          <a:noFill/>
          <a:ln w="9525">
            <a:noFill/>
          </a:ln>
        </p:spPr>
        <p:txBody>
          <a:bodyPr anchor="ctr">
            <a:spAutoFit/>
          </a:bodyPr>
          <a:lstStyle/>
          <a:p>
            <a:pPr algn="l" defTabSz="0">
              <a:spcBef>
                <a:spcPct val="0"/>
              </a:spcBef>
              <a:buClrTx/>
              <a:tabLst>
                <a:tab pos="495300" algn="l"/>
              </a:tabLst>
            </a:pPr>
            <a:r>
              <a:rPr lang="zh-CN" altLang="en-US" sz="2000" b="1" dirty="0">
                <a:solidFill>
                  <a:schemeClr val="tx1"/>
                </a:solidFill>
                <a:latin typeface="Arial" panose="020B0604020202090204" pitchFamily="34" charset="0"/>
              </a:rPr>
              <a:t>物体受非平衡力作用时，其运动状态是</a:t>
            </a:r>
            <a:r>
              <a:rPr lang="zh-CN" altLang="en-US" sz="2000" b="1" u="sng" dirty="0">
                <a:solidFill>
                  <a:srgbClr val="FF0000"/>
                </a:solidFill>
                <a:latin typeface="Arial" panose="020B0604020202090204" pitchFamily="34" charset="0"/>
              </a:rPr>
              <a:t>变化</a:t>
            </a:r>
            <a:r>
              <a:rPr lang="zh-CN" altLang="en-US" sz="2000" b="1" dirty="0">
                <a:solidFill>
                  <a:schemeClr val="tx1"/>
                </a:solidFill>
                <a:latin typeface="Arial" panose="020B0604020202090204" pitchFamily="34" charset="0"/>
              </a:rPr>
              <a:t>的。</a:t>
            </a:r>
          </a:p>
        </p:txBody>
      </p:sp>
      <p:grpSp>
        <p:nvGrpSpPr>
          <p:cNvPr id="277509" name="组合 277508"/>
          <p:cNvGrpSpPr/>
          <p:nvPr/>
        </p:nvGrpSpPr>
        <p:grpSpPr>
          <a:xfrm>
            <a:off x="1610995" y="2301207"/>
            <a:ext cx="6049010" cy="2096867"/>
            <a:chOff x="113" y="2024"/>
            <a:chExt cx="5352" cy="1588"/>
          </a:xfrm>
        </p:grpSpPr>
        <p:sp>
          <p:nvSpPr>
            <p:cNvPr id="277510" name="云形标注 277509"/>
            <p:cNvSpPr/>
            <p:nvPr/>
          </p:nvSpPr>
          <p:spPr>
            <a:xfrm rot="10800000">
              <a:off x="113" y="2024"/>
              <a:ext cx="5352" cy="1588"/>
            </a:xfrm>
            <a:prstGeom prst="cloudCallout">
              <a:avLst>
                <a:gd name="adj1" fmla="val -46134"/>
                <a:gd name="adj2" fmla="val -56806"/>
              </a:avLst>
            </a:prstGeom>
            <a:solidFill>
              <a:schemeClr val="bg1"/>
            </a:solidFill>
            <a:ln w="9525" cap="flat" cmpd="sng">
              <a:solidFill>
                <a:srgbClr val="FF3300"/>
              </a:solidFill>
              <a:prstDash val="solid"/>
              <a:headEnd type="none" w="med" len="med"/>
              <a:tailEnd type="none" w="med" len="med"/>
            </a:ln>
          </p:spPr>
          <p:txBody>
            <a:bodyPr rot="10800000"/>
            <a:lstStyle/>
            <a:p>
              <a:pPr>
                <a:spcBef>
                  <a:spcPct val="0"/>
                </a:spcBef>
              </a:pPr>
              <a:endParaRPr sz="1795" dirty="0">
                <a:solidFill>
                  <a:srgbClr val="FF3300"/>
                </a:solidFill>
                <a:latin typeface="Times New Roman" panose="02020503050405090304" pitchFamily="18" charset="0"/>
              </a:endParaRPr>
            </a:p>
          </p:txBody>
        </p:sp>
        <p:sp>
          <p:nvSpPr>
            <p:cNvPr id="277511" name="矩形 277510"/>
            <p:cNvSpPr/>
            <p:nvPr/>
          </p:nvSpPr>
          <p:spPr>
            <a:xfrm>
              <a:off x="792" y="2523"/>
              <a:ext cx="4401" cy="1050"/>
            </a:xfrm>
            <a:prstGeom prst="rect">
              <a:avLst/>
            </a:prstGeom>
            <a:noFill/>
            <a:ln w="9525">
              <a:noFill/>
            </a:ln>
          </p:spPr>
          <p:txBody>
            <a:bodyPr>
              <a:spAutoFit/>
            </a:bodyPr>
            <a:lstStyle/>
            <a:p>
              <a:pPr algn="l">
                <a:lnSpc>
                  <a:spcPct val="140000"/>
                </a:lnSpc>
                <a:spcBef>
                  <a:spcPct val="0"/>
                </a:spcBef>
                <a:buClrTx/>
              </a:pPr>
              <a:r>
                <a:rPr lang="zh-CN" altLang="en-US" sz="2000" b="1" dirty="0">
                  <a:solidFill>
                    <a:srgbClr val="FF0000"/>
                  </a:solidFill>
                  <a:latin typeface="Arial" panose="020B0604020202090204" pitchFamily="34" charset="0"/>
                </a:rPr>
                <a:t>运动状态改变</a:t>
              </a:r>
              <a:r>
                <a:rPr lang="zh-CN" altLang="en-US" sz="2000" b="1" dirty="0">
                  <a:solidFill>
                    <a:schemeClr val="tx1"/>
                  </a:solidFill>
                  <a:latin typeface="Arial" panose="020B0604020202090204" pitchFamily="34" charset="0"/>
                </a:rPr>
                <a:t>是指物体由</a:t>
              </a:r>
              <a:r>
                <a:rPr lang="zh-CN" altLang="en-US" sz="2000" b="1" u="sng" dirty="0">
                  <a:solidFill>
                    <a:srgbClr val="FF0000"/>
                  </a:solidFill>
                  <a:latin typeface="Arial" panose="020B0604020202090204" pitchFamily="34" charset="0"/>
                </a:rPr>
                <a:t>静</a:t>
              </a:r>
              <a:r>
                <a:rPr lang="zh-CN" altLang="en-US" sz="2000" b="1" dirty="0">
                  <a:solidFill>
                    <a:schemeClr val="tx1"/>
                  </a:solidFill>
                  <a:latin typeface="Arial" panose="020B0604020202090204" pitchFamily="34" charset="0"/>
                </a:rPr>
                <a:t>变</a:t>
              </a:r>
              <a:r>
                <a:rPr lang="zh-CN" altLang="en-US" sz="2000" b="1" u="sng" dirty="0">
                  <a:solidFill>
                    <a:srgbClr val="FF0000"/>
                  </a:solidFill>
                  <a:latin typeface="Arial" panose="020B0604020202090204" pitchFamily="34" charset="0"/>
                </a:rPr>
                <a:t>动</a:t>
              </a:r>
              <a:r>
                <a:rPr lang="zh-CN" altLang="en-US" sz="2000" b="1" dirty="0">
                  <a:solidFill>
                    <a:schemeClr val="tx1"/>
                  </a:solidFill>
                  <a:latin typeface="Arial" panose="020B0604020202090204" pitchFamily="34" charset="0"/>
                </a:rPr>
                <a:t>，由</a:t>
              </a:r>
              <a:r>
                <a:rPr lang="zh-CN" altLang="en-US" sz="2000" b="1" u="sng" dirty="0">
                  <a:solidFill>
                    <a:srgbClr val="FF0000"/>
                  </a:solidFill>
                  <a:latin typeface="Arial" panose="020B0604020202090204" pitchFamily="34" charset="0"/>
                </a:rPr>
                <a:t>动</a:t>
              </a:r>
              <a:r>
                <a:rPr lang="zh-CN" altLang="en-US" sz="2000" b="1" dirty="0">
                  <a:solidFill>
                    <a:schemeClr val="tx1"/>
                  </a:solidFill>
                  <a:latin typeface="Arial" panose="020B0604020202090204" pitchFamily="34" charset="0"/>
                </a:rPr>
                <a:t>变</a:t>
              </a:r>
              <a:r>
                <a:rPr lang="zh-CN" altLang="en-US" sz="2000" b="1" u="sng" dirty="0">
                  <a:solidFill>
                    <a:srgbClr val="FF0000"/>
                  </a:solidFill>
                  <a:latin typeface="Arial" panose="020B0604020202090204" pitchFamily="34" charset="0"/>
                </a:rPr>
                <a:t>静</a:t>
              </a:r>
              <a:r>
                <a:rPr lang="zh-CN" altLang="en-US" sz="2000" b="1" dirty="0">
                  <a:solidFill>
                    <a:schemeClr val="tx1"/>
                  </a:solidFill>
                  <a:latin typeface="Arial" panose="020B0604020202090204" pitchFamily="34" charset="0"/>
                </a:rPr>
                <a:t>，由</a:t>
              </a:r>
              <a:r>
                <a:rPr lang="zh-CN" altLang="en-US" sz="2000" b="1" u="sng" dirty="0">
                  <a:solidFill>
                    <a:srgbClr val="FF0000"/>
                  </a:solidFill>
                  <a:latin typeface="Arial" panose="020B0604020202090204" pitchFamily="34" charset="0"/>
                </a:rPr>
                <a:t>慢</a:t>
              </a:r>
              <a:r>
                <a:rPr lang="zh-CN" altLang="en-US" sz="2000" b="1" dirty="0">
                  <a:solidFill>
                    <a:schemeClr val="tx1"/>
                  </a:solidFill>
                  <a:latin typeface="Arial" panose="020B0604020202090204" pitchFamily="34" charset="0"/>
                </a:rPr>
                <a:t>变</a:t>
              </a:r>
              <a:r>
                <a:rPr lang="zh-CN" altLang="en-US" sz="2000" b="1" u="sng" dirty="0">
                  <a:solidFill>
                    <a:srgbClr val="FF0000"/>
                  </a:solidFill>
                  <a:latin typeface="Arial" panose="020B0604020202090204" pitchFamily="34" charset="0"/>
                </a:rPr>
                <a:t>快</a:t>
              </a:r>
              <a:r>
                <a:rPr lang="zh-CN" altLang="en-US" sz="2000" b="1" dirty="0">
                  <a:solidFill>
                    <a:schemeClr val="tx1"/>
                  </a:solidFill>
                  <a:latin typeface="Arial" panose="020B0604020202090204" pitchFamily="34" charset="0"/>
                </a:rPr>
                <a:t>，由</a:t>
              </a:r>
              <a:r>
                <a:rPr lang="zh-CN" altLang="en-US" sz="2000" b="1" u="sng" dirty="0">
                  <a:solidFill>
                    <a:srgbClr val="FF0000"/>
                  </a:solidFill>
                  <a:latin typeface="Arial" panose="020B0604020202090204" pitchFamily="34" charset="0"/>
                </a:rPr>
                <a:t>快</a:t>
              </a:r>
              <a:r>
                <a:rPr lang="zh-CN" altLang="en-US" sz="2000" b="1" dirty="0">
                  <a:solidFill>
                    <a:schemeClr val="tx1"/>
                  </a:solidFill>
                  <a:latin typeface="Arial" panose="020B0604020202090204" pitchFamily="34" charset="0"/>
                </a:rPr>
                <a:t>变</a:t>
              </a:r>
              <a:r>
                <a:rPr lang="zh-CN" altLang="en-US" sz="2000" b="1" u="sng" dirty="0">
                  <a:solidFill>
                    <a:srgbClr val="FF0000"/>
                  </a:solidFill>
                  <a:latin typeface="Arial" panose="020B0604020202090204" pitchFamily="34" charset="0"/>
                </a:rPr>
                <a:t>慢</a:t>
              </a:r>
              <a:r>
                <a:rPr lang="zh-CN" altLang="en-US" sz="2000" b="1" dirty="0">
                  <a:solidFill>
                    <a:schemeClr val="tx1"/>
                  </a:solidFill>
                  <a:latin typeface="Arial" panose="020B0604020202090204" pitchFamily="34" charset="0"/>
                </a:rPr>
                <a:t>，或者改变运动</a:t>
              </a:r>
              <a:r>
                <a:rPr lang="zh-CN" altLang="en-US" sz="2000" b="1" u="sng" dirty="0">
                  <a:solidFill>
                    <a:srgbClr val="FF0000"/>
                  </a:solidFill>
                  <a:latin typeface="Arial" panose="020B0604020202090204" pitchFamily="34" charset="0"/>
                </a:rPr>
                <a:t>方向</a:t>
              </a:r>
              <a:r>
                <a:rPr lang="zh-CN" altLang="en-US" sz="2000" b="1" dirty="0">
                  <a:solidFill>
                    <a:schemeClr val="tx1"/>
                  </a:solidFill>
                  <a:latin typeface="Arial" panose="020B0604020202090204" pitchFamily="34" charset="0"/>
                </a:rPr>
                <a:t>。</a:t>
              </a:r>
            </a:p>
          </p:txBody>
        </p:sp>
      </p:grpSp>
    </p:spTree>
    <p:extLst>
      <p:ext uri="{BB962C8B-B14F-4D97-AF65-F5344CB8AC3E}">
        <p14:creationId xmlns:p14="http://schemas.microsoft.com/office/powerpoint/2010/main" val="334874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75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7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矩形 242690"/>
          <p:cNvSpPr/>
          <p:nvPr/>
        </p:nvSpPr>
        <p:spPr>
          <a:xfrm>
            <a:off x="1208405" y="1042704"/>
            <a:ext cx="6153150" cy="1201848"/>
          </a:xfrm>
          <a:prstGeom prst="rect">
            <a:avLst/>
          </a:prstGeom>
          <a:noFill/>
          <a:ln w="9525">
            <a:noFill/>
          </a:ln>
        </p:spPr>
        <p:txBody>
          <a:bodyPr wrap="square">
            <a:spAutoFit/>
          </a:bodyPr>
          <a:lstStyle/>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用弹簧测力计测量物体重力时，一定要求在物体稳定的时候读数</a:t>
            </a:r>
          </a:p>
        </p:txBody>
      </p:sp>
      <p:sp>
        <p:nvSpPr>
          <p:cNvPr id="242692" name="文本框 242691"/>
          <p:cNvSpPr txBox="1"/>
          <p:nvPr/>
        </p:nvSpPr>
        <p:spPr>
          <a:xfrm>
            <a:off x="382423" y="285561"/>
            <a:ext cx="3416320" cy="523220"/>
          </a:xfrm>
          <a:prstGeom prst="rect">
            <a:avLst/>
          </a:prstGeom>
          <a:noFill/>
          <a:ln w="9525">
            <a:noFill/>
          </a:ln>
        </p:spPr>
        <p:txBody>
          <a:bodyPr wrap="none" anchor="t">
            <a:spAutoFit/>
          </a:bodyPr>
          <a:lstStyle/>
          <a:p>
            <a:pPr algn="l">
              <a:spcBef>
                <a:spcPct val="0"/>
              </a:spcBef>
              <a:buClrTx/>
            </a:pPr>
            <a:r>
              <a:rPr lang="zh-CN" altLang="en-US" sz="2800" b="1" dirty="0">
                <a:solidFill>
                  <a:schemeClr val="tx1"/>
                </a:solidFill>
                <a:latin typeface="华文楷体" panose="02010600040101010101" pitchFamily="2" charset="-122"/>
                <a:ea typeface="华文楷体" panose="02010600040101010101" pitchFamily="2" charset="-122"/>
              </a:rPr>
              <a:t>二力平衡条件的应用</a:t>
            </a:r>
          </a:p>
        </p:txBody>
      </p:sp>
      <p:sp>
        <p:nvSpPr>
          <p:cNvPr id="242693" name="文本框 242692"/>
          <p:cNvSpPr txBox="1"/>
          <p:nvPr/>
        </p:nvSpPr>
        <p:spPr>
          <a:xfrm>
            <a:off x="1208405" y="2525280"/>
            <a:ext cx="6009640" cy="1201848"/>
          </a:xfrm>
          <a:prstGeom prst="rect">
            <a:avLst/>
          </a:prstGeom>
          <a:noFill/>
          <a:ln w="9525">
            <a:noFill/>
          </a:ln>
        </p:spPr>
        <p:txBody>
          <a:bodyPr wrap="square">
            <a:spAutoFit/>
          </a:bodyPr>
          <a:lstStyle/>
          <a:p>
            <a:pPr algn="l">
              <a:lnSpc>
                <a:spcPct val="150000"/>
              </a:lnSpc>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实验探究滑动摩擦力与哪些因素有关时要使物体在水平方向做匀速直线运动</a:t>
            </a:r>
          </a:p>
        </p:txBody>
      </p:sp>
      <p:pic>
        <p:nvPicPr>
          <p:cNvPr id="242695" name="图片 242694" descr="182"/>
          <p:cNvPicPr>
            <a:picLocks noChangeAspect="1"/>
          </p:cNvPicPr>
          <p:nvPr/>
        </p:nvPicPr>
        <p:blipFill>
          <a:blip r:embed="rId2"/>
          <a:stretch>
            <a:fillRect/>
          </a:stretch>
        </p:blipFill>
        <p:spPr>
          <a:xfrm>
            <a:off x="1674048" y="4383882"/>
            <a:ext cx="5871916" cy="447675"/>
          </a:xfrm>
          <a:prstGeom prst="rect">
            <a:avLst/>
          </a:prstGeom>
          <a:noFill/>
          <a:ln w="9525">
            <a:noFill/>
          </a:ln>
        </p:spPr>
      </p:pic>
    </p:spTree>
    <p:extLst>
      <p:ext uri="{BB962C8B-B14F-4D97-AF65-F5344CB8AC3E}">
        <p14:creationId xmlns:p14="http://schemas.microsoft.com/office/powerpoint/2010/main" val="1780071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26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26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1" grpId="0"/>
      <p:bldP spid="2426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矩形 241666"/>
          <p:cNvSpPr/>
          <p:nvPr/>
        </p:nvSpPr>
        <p:spPr>
          <a:xfrm>
            <a:off x="1177843" y="543056"/>
            <a:ext cx="6051256" cy="1480029"/>
          </a:xfrm>
          <a:prstGeom prst="rect">
            <a:avLst/>
          </a:prstGeom>
          <a:noFill/>
          <a:ln w="9525">
            <a:noFill/>
          </a:ln>
        </p:spPr>
        <p:txBody>
          <a:bodyPr>
            <a:spAutoFit/>
          </a:bodyPr>
          <a:lstStyle/>
          <a:p>
            <a:pPr algn="l">
              <a:lnSpc>
                <a:spcPct val="150000"/>
              </a:lnSpc>
              <a:spcBef>
                <a:spcPct val="0"/>
              </a:spcBef>
              <a:buClrTx/>
            </a:pPr>
            <a:r>
              <a:rPr lang="zh-CN" altLang="en-US" sz="2000" b="1" dirty="0">
                <a:solidFill>
                  <a:schemeClr val="tx1"/>
                </a:solidFill>
                <a:latin typeface="华文楷体" panose="02010600040101010101" pitchFamily="2" charset="-122"/>
                <a:ea typeface="华文楷体" panose="02010600040101010101" pitchFamily="2" charset="-122"/>
              </a:rPr>
              <a:t>实际上物体不受力的情况是没有的，我们平常看到的物体保持静止或匀速直线运动状态的情况都是因为物体受平衡力的缘故．</a:t>
            </a:r>
          </a:p>
        </p:txBody>
      </p:sp>
      <p:sp>
        <p:nvSpPr>
          <p:cNvPr id="241668" name="文本框 241667"/>
          <p:cNvSpPr txBox="1"/>
          <p:nvPr/>
        </p:nvSpPr>
        <p:spPr>
          <a:xfrm>
            <a:off x="1322565" y="2294465"/>
            <a:ext cx="2585591" cy="554454"/>
          </a:xfrm>
          <a:prstGeom prst="rect">
            <a:avLst/>
          </a:prstGeom>
          <a:noFill/>
          <a:ln w="9525">
            <a:noFill/>
          </a:ln>
        </p:spPr>
        <p:txBody>
          <a:bodyPr>
            <a:spAutoFit/>
          </a:bodyPr>
          <a:lstStyle/>
          <a:p>
            <a:pPr algn="l">
              <a:lnSpc>
                <a:spcPct val="150000"/>
              </a:lnSpc>
              <a:spcBef>
                <a:spcPct val="0"/>
              </a:spcBef>
              <a:buClrTx/>
            </a:pPr>
            <a:r>
              <a:rPr lang="zh-CN" altLang="en-US" sz="2000" b="1" dirty="0">
                <a:solidFill>
                  <a:srgbClr val="FF0000"/>
                </a:solidFill>
                <a:latin typeface="华文楷体" panose="02010600040101010101" pitchFamily="2" charset="-122"/>
                <a:ea typeface="华文楷体" panose="02010600040101010101" pitchFamily="2" charset="-122"/>
              </a:rPr>
              <a:t>力与运动的关系</a:t>
            </a:r>
          </a:p>
        </p:txBody>
      </p:sp>
      <p:graphicFrame>
        <p:nvGraphicFramePr>
          <p:cNvPr id="241745" name="表格 241744"/>
          <p:cNvGraphicFramePr/>
          <p:nvPr/>
        </p:nvGraphicFramePr>
        <p:xfrm>
          <a:off x="1436747" y="2848789"/>
          <a:ext cx="5791835" cy="1634716"/>
        </p:xfrm>
        <a:graphic>
          <a:graphicData uri="http://schemas.openxmlformats.org/drawingml/2006/table">
            <a:tbl>
              <a:tblPr/>
              <a:tblGrid>
                <a:gridCol w="2130425"/>
                <a:gridCol w="1730375"/>
                <a:gridCol w="1931035"/>
              </a:tblGrid>
              <a:tr h="432232">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受力情况</a:t>
                      </a:r>
                    </a:p>
                  </a:txBody>
                  <a:tcPr marL="67333" marR="67333" marT="35100" marB="35100" anchor="ctr" anchorCtr="1">
                    <a:lnL w="28575"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28575"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运动状态</a:t>
                      </a:r>
                    </a:p>
                  </a:txBody>
                  <a:tcPr marL="67333" marR="67333" marT="35100" marB="35100"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28575"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运动情况</a:t>
                      </a:r>
                    </a:p>
                  </a:txBody>
                  <a:tcPr marL="67333" marR="67333" marT="35100" marB="35100" anchor="ctr" anchorCtr="1">
                    <a:lnL w="12700" cap="flat" cmpd="sng">
                      <a:solidFill>
                        <a:srgbClr val="0000FF"/>
                      </a:solidFill>
                      <a:prstDash val="solid"/>
                      <a:headEnd type="none" w="med" len="med"/>
                      <a:tailEnd type="none" w="med" len="med"/>
                    </a:lnL>
                    <a:lnR w="28575" cap="flat" cmpd="sng">
                      <a:solidFill>
                        <a:srgbClr val="0000FF"/>
                      </a:solidFill>
                      <a:prstDash val="solid"/>
                      <a:headEnd type="none" w="med" len="med"/>
                      <a:tailEnd type="none" w="med" len="med"/>
                    </a:lnR>
                    <a:lnT w="28575"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r>
              <a:tr h="39403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不受力</a:t>
                      </a:r>
                    </a:p>
                  </a:txBody>
                  <a:tcPr marL="67333" marR="67333" marT="35100" marB="35100" anchor="ctr" anchorCtr="1">
                    <a:lnL w="28575"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运动状态</a:t>
                      </a:r>
                    </a:p>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不改变</a:t>
                      </a:r>
                    </a:p>
                  </a:txBody>
                  <a:tcPr marL="67333" marR="67333" marT="35100" marB="35100"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rowSpan="2">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静止或匀速直线</a:t>
                      </a:r>
                    </a:p>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运动状态</a:t>
                      </a:r>
                    </a:p>
                  </a:txBody>
                  <a:tcPr marL="67333" marR="67333" marT="35100" marB="35100" anchor="ctr" anchorCtr="1">
                    <a:lnL w="12700" cap="flat" cmpd="sng">
                      <a:solidFill>
                        <a:srgbClr val="0000FF"/>
                      </a:solidFill>
                      <a:prstDash val="solid"/>
                      <a:headEnd type="none" w="med" len="med"/>
                      <a:tailEnd type="none" w="med" len="med"/>
                    </a:lnL>
                    <a:lnR w="28575"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r>
              <a:tr h="39403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受平衡力</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合力</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=0</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a:txBody>
                  <a:tcPr marL="67333" marR="67333" marT="35100" marB="35100" anchor="ctr" anchorCtr="1">
                    <a:lnL w="28575"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12700" cap="flat" cmpd="sng">
                      <a:solidFill>
                        <a:srgbClr val="0000FF"/>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B w="12700" cap="flat" cmpd="sng">
                      <a:solidFill>
                        <a:srgbClr val="0000FF"/>
                      </a:solidFill>
                      <a:prstDash val="solid"/>
                      <a:headEnd type="none" w="med" len="med"/>
                      <a:tailEnd type="none" w="med" len="med"/>
                    </a:lnB>
                  </a:tcPr>
                </a:tc>
                <a:tc vMerge="1">
                  <a:txBody>
                    <a:bodyPr/>
                    <a:lstStyle/>
                    <a:p>
                      <a:endParaRPr lang="zh-CN"/>
                    </a:p>
                  </a:txBody>
                  <a:tcPr>
                    <a:lnL w="12700" cap="flat" cmpd="sng">
                      <a:solidFill>
                        <a:srgbClr val="0000FF"/>
                      </a:solidFill>
                      <a:prstDash val="solid"/>
                      <a:headEnd type="none" w="med" len="med"/>
                      <a:tailEnd type="none" w="med" len="med"/>
                    </a:lnL>
                    <a:lnR w="28575" cap="flat" cmpd="sng">
                      <a:solidFill>
                        <a:srgbClr val="0000FF"/>
                      </a:solidFill>
                      <a:prstDash val="solid"/>
                      <a:headEnd type="none" w="med" len="med"/>
                      <a:tailEnd type="none" w="med" len="med"/>
                    </a:lnR>
                    <a:lnB w="12700" cap="flat" cmpd="sng">
                      <a:solidFill>
                        <a:srgbClr val="0000FF"/>
                      </a:solidFill>
                      <a:prstDash val="solid"/>
                      <a:headEnd type="none" w="med" len="med"/>
                      <a:tailEnd type="none" w="med" len="med"/>
                    </a:lnB>
                  </a:tcPr>
                </a:tc>
              </a:tr>
              <a:tr h="414408">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受非平衡力</a:t>
                      </a:r>
                    </a:p>
                  </a:txBody>
                  <a:tcPr marL="67333" marR="67333" marT="35100" marB="35100" anchor="ctr" anchorCtr="1">
                    <a:lnL w="28575"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运动状态改变</a:t>
                      </a:r>
                    </a:p>
                  </a:txBody>
                  <a:tcPr marL="67333" marR="67333" marT="35100" marB="35100" anchor="ctr" anchorCtr="1">
                    <a:lnL w="12700" cap="flat" cmpd="sng">
                      <a:solidFill>
                        <a:srgbClr val="0000FF"/>
                      </a:solidFill>
                      <a:prstDash val="solid"/>
                      <a:headEnd type="none" w="med" len="med"/>
                      <a:tailEnd type="none" w="med" len="med"/>
                    </a:lnL>
                    <a:lnR w="12700"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rgbClr val="0000FF"/>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4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18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1800" b="0" i="0" u="none" kern="1200" baseline="0">
                          <a:solidFill>
                            <a:schemeClr val="tx1"/>
                          </a:solidFill>
                          <a:latin typeface="Arial" panose="020B0604020202090204" pitchFamily="34" charset="0"/>
                          <a:ea typeface="宋体" panose="02010600030101010101" pitchFamily="2" charset="-122"/>
                        </a:defRPr>
                      </a:lvl5pPr>
                    </a:lstStyle>
                    <a:p>
                      <a:pPr marL="0" lvl="0" indent="0">
                        <a:buNone/>
                      </a:pPr>
                      <a:r>
                        <a:rPr lang="zh-CN" altLang="en-US" sz="2000" b="1" dirty="0">
                          <a:solidFill>
                            <a:schemeClr val="tx1"/>
                          </a:solidFill>
                          <a:latin typeface="华文楷体" panose="02010600040101010101" pitchFamily="2" charset="-122"/>
                          <a:ea typeface="华文楷体" panose="02010600040101010101" pitchFamily="2" charset="-122"/>
                        </a:rPr>
                        <a:t>变速运动</a:t>
                      </a:r>
                    </a:p>
                  </a:txBody>
                  <a:tcPr marL="67333" marR="67333" marT="35100" marB="35100" anchor="ctr" anchorCtr="1">
                    <a:lnL w="12700" cap="flat" cmpd="sng">
                      <a:solidFill>
                        <a:srgbClr val="0000FF"/>
                      </a:solidFill>
                      <a:prstDash val="solid"/>
                      <a:headEnd type="none" w="med" len="med"/>
                      <a:tailEnd type="none" w="med" len="med"/>
                    </a:lnL>
                    <a:lnR w="28575" cap="flat" cmpd="sng">
                      <a:solidFill>
                        <a:srgbClr val="0000FF"/>
                      </a:solidFill>
                      <a:prstDash val="solid"/>
                      <a:headEnd type="none" w="med" len="med"/>
                      <a:tailEnd type="none" w="med" len="med"/>
                    </a:lnR>
                    <a:lnT w="12700" cap="flat" cmpd="sng">
                      <a:solidFill>
                        <a:srgbClr val="0000FF"/>
                      </a:solidFill>
                      <a:prstDash val="solid"/>
                      <a:headEnd type="none" w="med" len="med"/>
                      <a:tailEnd type="none" w="med" len="med"/>
                    </a:lnT>
                    <a:lnB w="28575" cap="flat" cmpd="sng">
                      <a:solidFill>
                        <a:srgbClr val="0000FF"/>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549823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0643" name="组合 240642"/>
          <p:cNvGrpSpPr>
            <a:grpSpLocks noChangeAspect="1"/>
          </p:cNvGrpSpPr>
          <p:nvPr/>
        </p:nvGrpSpPr>
        <p:grpSpPr>
          <a:xfrm>
            <a:off x="1671674" y="597694"/>
            <a:ext cx="2547585" cy="3038586"/>
            <a:chOff x="1344" y="672"/>
            <a:chExt cx="2880" cy="3426"/>
          </a:xfrm>
        </p:grpSpPr>
        <p:sp>
          <p:nvSpPr>
            <p:cNvPr id="240644" name="直接连接符 240643"/>
            <p:cNvSpPr>
              <a:spLocks noChangeAspect="1"/>
            </p:cNvSpPr>
            <p:nvPr/>
          </p:nvSpPr>
          <p:spPr>
            <a:xfrm>
              <a:off x="1344" y="912"/>
              <a:ext cx="2880" cy="0"/>
            </a:xfrm>
            <a:prstGeom prst="line">
              <a:avLst/>
            </a:prstGeom>
            <a:ln w="76200" cap="flat" cmpd="sng">
              <a:solidFill>
                <a:schemeClr val="tx1"/>
              </a:solidFill>
              <a:prstDash val="solid"/>
              <a:headEnd type="none" w="med" len="med"/>
              <a:tailEnd type="none" w="med" len="med"/>
            </a:ln>
          </p:spPr>
        </p:sp>
        <p:sp>
          <p:nvSpPr>
            <p:cNvPr id="240645" name="直接连接符 240644"/>
            <p:cNvSpPr>
              <a:spLocks noChangeAspect="1"/>
            </p:cNvSpPr>
            <p:nvPr/>
          </p:nvSpPr>
          <p:spPr>
            <a:xfrm flipH="1">
              <a:off x="1584" y="672"/>
              <a:ext cx="192" cy="240"/>
            </a:xfrm>
            <a:prstGeom prst="line">
              <a:avLst/>
            </a:prstGeom>
            <a:ln w="76200" cap="flat" cmpd="sng">
              <a:solidFill>
                <a:schemeClr val="tx1"/>
              </a:solidFill>
              <a:prstDash val="solid"/>
              <a:headEnd type="none" w="med" len="med"/>
              <a:tailEnd type="none" w="med" len="med"/>
            </a:ln>
          </p:spPr>
        </p:sp>
        <p:sp>
          <p:nvSpPr>
            <p:cNvPr id="240646" name="直接连接符 240645"/>
            <p:cNvSpPr>
              <a:spLocks noChangeAspect="1"/>
            </p:cNvSpPr>
            <p:nvPr/>
          </p:nvSpPr>
          <p:spPr>
            <a:xfrm flipH="1">
              <a:off x="1872" y="672"/>
              <a:ext cx="192" cy="240"/>
            </a:xfrm>
            <a:prstGeom prst="line">
              <a:avLst/>
            </a:prstGeom>
            <a:ln w="76200" cap="flat" cmpd="sng">
              <a:solidFill>
                <a:schemeClr val="tx1"/>
              </a:solidFill>
              <a:prstDash val="solid"/>
              <a:headEnd type="none" w="med" len="med"/>
              <a:tailEnd type="none" w="med" len="med"/>
            </a:ln>
          </p:spPr>
        </p:sp>
        <p:sp>
          <p:nvSpPr>
            <p:cNvPr id="240647" name="直接连接符 240646"/>
            <p:cNvSpPr>
              <a:spLocks noChangeAspect="1"/>
            </p:cNvSpPr>
            <p:nvPr/>
          </p:nvSpPr>
          <p:spPr>
            <a:xfrm flipH="1">
              <a:off x="2160" y="672"/>
              <a:ext cx="192" cy="240"/>
            </a:xfrm>
            <a:prstGeom prst="line">
              <a:avLst/>
            </a:prstGeom>
            <a:ln w="76200" cap="flat" cmpd="sng">
              <a:solidFill>
                <a:schemeClr val="tx1"/>
              </a:solidFill>
              <a:prstDash val="solid"/>
              <a:headEnd type="none" w="med" len="med"/>
              <a:tailEnd type="none" w="med" len="med"/>
            </a:ln>
          </p:spPr>
        </p:sp>
        <p:sp>
          <p:nvSpPr>
            <p:cNvPr id="240648" name="直接连接符 240647"/>
            <p:cNvSpPr>
              <a:spLocks noChangeAspect="1"/>
            </p:cNvSpPr>
            <p:nvPr/>
          </p:nvSpPr>
          <p:spPr>
            <a:xfrm flipH="1">
              <a:off x="2448" y="672"/>
              <a:ext cx="192" cy="240"/>
            </a:xfrm>
            <a:prstGeom prst="line">
              <a:avLst/>
            </a:prstGeom>
            <a:ln w="76200" cap="flat" cmpd="sng">
              <a:solidFill>
                <a:schemeClr val="tx1"/>
              </a:solidFill>
              <a:prstDash val="solid"/>
              <a:headEnd type="none" w="med" len="med"/>
              <a:tailEnd type="none" w="med" len="med"/>
            </a:ln>
          </p:spPr>
        </p:sp>
        <p:sp>
          <p:nvSpPr>
            <p:cNvPr id="240649" name="直接连接符 240648"/>
            <p:cNvSpPr>
              <a:spLocks noChangeAspect="1"/>
            </p:cNvSpPr>
            <p:nvPr/>
          </p:nvSpPr>
          <p:spPr>
            <a:xfrm flipH="1">
              <a:off x="2736" y="672"/>
              <a:ext cx="192" cy="240"/>
            </a:xfrm>
            <a:prstGeom prst="line">
              <a:avLst/>
            </a:prstGeom>
            <a:ln w="76200" cap="flat" cmpd="sng">
              <a:solidFill>
                <a:schemeClr val="tx1"/>
              </a:solidFill>
              <a:prstDash val="solid"/>
              <a:headEnd type="none" w="med" len="med"/>
              <a:tailEnd type="none" w="med" len="med"/>
            </a:ln>
          </p:spPr>
        </p:sp>
        <p:sp>
          <p:nvSpPr>
            <p:cNvPr id="240650" name="直接连接符 240649"/>
            <p:cNvSpPr>
              <a:spLocks noChangeAspect="1"/>
            </p:cNvSpPr>
            <p:nvPr/>
          </p:nvSpPr>
          <p:spPr>
            <a:xfrm flipH="1">
              <a:off x="2976" y="672"/>
              <a:ext cx="192" cy="240"/>
            </a:xfrm>
            <a:prstGeom prst="line">
              <a:avLst/>
            </a:prstGeom>
            <a:ln w="76200" cap="flat" cmpd="sng">
              <a:solidFill>
                <a:schemeClr val="tx1"/>
              </a:solidFill>
              <a:prstDash val="solid"/>
              <a:headEnd type="none" w="med" len="med"/>
              <a:tailEnd type="none" w="med" len="med"/>
            </a:ln>
          </p:spPr>
        </p:sp>
        <p:sp>
          <p:nvSpPr>
            <p:cNvPr id="240651" name="直接连接符 240650"/>
            <p:cNvSpPr>
              <a:spLocks noChangeAspect="1"/>
            </p:cNvSpPr>
            <p:nvPr/>
          </p:nvSpPr>
          <p:spPr>
            <a:xfrm flipH="1">
              <a:off x="3216" y="672"/>
              <a:ext cx="192" cy="240"/>
            </a:xfrm>
            <a:prstGeom prst="line">
              <a:avLst/>
            </a:prstGeom>
            <a:ln w="76200" cap="flat" cmpd="sng">
              <a:solidFill>
                <a:schemeClr val="tx1"/>
              </a:solidFill>
              <a:prstDash val="solid"/>
              <a:headEnd type="none" w="med" len="med"/>
              <a:tailEnd type="none" w="med" len="med"/>
            </a:ln>
          </p:spPr>
        </p:sp>
        <p:sp>
          <p:nvSpPr>
            <p:cNvPr id="240652" name="直接连接符 240651"/>
            <p:cNvSpPr>
              <a:spLocks noChangeAspect="1"/>
            </p:cNvSpPr>
            <p:nvPr/>
          </p:nvSpPr>
          <p:spPr>
            <a:xfrm flipH="1">
              <a:off x="3504" y="672"/>
              <a:ext cx="192" cy="240"/>
            </a:xfrm>
            <a:prstGeom prst="line">
              <a:avLst/>
            </a:prstGeom>
            <a:ln w="76200" cap="flat" cmpd="sng">
              <a:solidFill>
                <a:schemeClr val="tx1"/>
              </a:solidFill>
              <a:prstDash val="solid"/>
              <a:headEnd type="none" w="med" len="med"/>
              <a:tailEnd type="none" w="med" len="med"/>
            </a:ln>
          </p:spPr>
        </p:sp>
        <p:sp>
          <p:nvSpPr>
            <p:cNvPr id="240653" name="直接连接符 240652"/>
            <p:cNvSpPr>
              <a:spLocks noChangeAspect="1"/>
            </p:cNvSpPr>
            <p:nvPr/>
          </p:nvSpPr>
          <p:spPr>
            <a:xfrm flipH="1">
              <a:off x="3744" y="672"/>
              <a:ext cx="192" cy="240"/>
            </a:xfrm>
            <a:prstGeom prst="line">
              <a:avLst/>
            </a:prstGeom>
            <a:ln w="76200" cap="flat" cmpd="sng">
              <a:solidFill>
                <a:schemeClr val="tx1"/>
              </a:solidFill>
              <a:prstDash val="solid"/>
              <a:headEnd type="none" w="med" len="med"/>
              <a:tailEnd type="none" w="med" len="med"/>
            </a:ln>
          </p:spPr>
        </p:sp>
        <p:sp>
          <p:nvSpPr>
            <p:cNvPr id="240654" name="直接连接符 240653"/>
            <p:cNvSpPr>
              <a:spLocks noChangeAspect="1"/>
            </p:cNvSpPr>
            <p:nvPr/>
          </p:nvSpPr>
          <p:spPr>
            <a:xfrm>
              <a:off x="2592" y="912"/>
              <a:ext cx="0" cy="1440"/>
            </a:xfrm>
            <a:prstGeom prst="line">
              <a:avLst/>
            </a:prstGeom>
            <a:ln w="38100" cap="flat" cmpd="sng">
              <a:solidFill>
                <a:schemeClr val="tx1"/>
              </a:solidFill>
              <a:prstDash val="solid"/>
              <a:headEnd type="none" w="med" len="med"/>
              <a:tailEnd type="none" w="med" len="med"/>
            </a:ln>
          </p:spPr>
        </p:sp>
        <p:sp>
          <p:nvSpPr>
            <p:cNvPr id="240655" name="椭圆 240654"/>
            <p:cNvSpPr>
              <a:spLocks noChangeAspect="1"/>
            </p:cNvSpPr>
            <p:nvPr/>
          </p:nvSpPr>
          <p:spPr>
            <a:xfrm>
              <a:off x="2400" y="3120"/>
              <a:ext cx="384" cy="336"/>
            </a:xfrm>
            <a:prstGeom prst="ellipse">
              <a:avLst/>
            </a:prstGeom>
            <a:gradFill rotWithShape="0">
              <a:gsLst>
                <a:gs pos="0">
                  <a:srgbClr val="4D0808">
                    <a:alpha val="100000"/>
                  </a:srgbClr>
                </a:gs>
                <a:gs pos="30000">
                  <a:srgbClr val="FF0300">
                    <a:alpha val="100000"/>
                  </a:srgbClr>
                </a:gs>
                <a:gs pos="55000">
                  <a:srgbClr val="FF7A00">
                    <a:alpha val="100000"/>
                  </a:srgbClr>
                </a:gs>
                <a:gs pos="100000">
                  <a:srgbClr val="FFF200">
                    <a:alpha val="100000"/>
                  </a:srgbClr>
                </a:gs>
              </a:gsLst>
              <a:lin ang="5400000" scaled="1"/>
              <a:tileRect/>
            </a:gradFill>
            <a:ln w="38100" cap="flat" cmpd="sng">
              <a:solidFill>
                <a:schemeClr val="tx1"/>
              </a:solidFill>
              <a:prstDash val="solid"/>
              <a:headEnd type="none" w="med" len="med"/>
              <a:tailEnd type="none" w="med" len="med"/>
            </a:ln>
          </p:spPr>
          <p:txBody>
            <a:bodyPr/>
            <a:lstStyle/>
            <a:p>
              <a:endParaRPr lang="zh-CN" altLang="en-US" sz="100"/>
            </a:p>
          </p:txBody>
        </p:sp>
        <p:sp>
          <p:nvSpPr>
            <p:cNvPr id="240656" name="直角三角形 240655" descr="白色大理石"/>
            <p:cNvSpPr>
              <a:spLocks noChangeAspect="1"/>
            </p:cNvSpPr>
            <p:nvPr/>
          </p:nvSpPr>
          <p:spPr>
            <a:xfrm rot="-13509053">
              <a:off x="2028" y="2556"/>
              <a:ext cx="1154" cy="1185"/>
            </a:xfrm>
            <a:prstGeom prst="rtTriangle">
              <a:avLst/>
            </a:prstGeom>
            <a:blipFill rotWithShape="0">
              <a:blip r:embed="rId2"/>
            </a:blipFill>
            <a:ln w="38100" cap="flat" cmpd="sng">
              <a:solidFill>
                <a:schemeClr val="tx1"/>
              </a:solidFill>
              <a:prstDash val="solid"/>
              <a:miter/>
              <a:headEnd type="none" w="med" len="med"/>
              <a:tailEnd type="none" w="med" len="med"/>
            </a:ln>
          </p:spPr>
          <p:txBody>
            <a:bodyPr/>
            <a:lstStyle/>
            <a:p>
              <a:endParaRPr lang="zh-CN" altLang="en-US" sz="100"/>
            </a:p>
          </p:txBody>
        </p:sp>
        <p:grpSp>
          <p:nvGrpSpPr>
            <p:cNvPr id="240657" name="组合 240656"/>
            <p:cNvGrpSpPr>
              <a:grpSpLocks noChangeAspect="1"/>
            </p:cNvGrpSpPr>
            <p:nvPr/>
          </p:nvGrpSpPr>
          <p:grpSpPr>
            <a:xfrm>
              <a:off x="2496" y="2736"/>
              <a:ext cx="810" cy="1362"/>
              <a:chOff x="2496" y="2736"/>
              <a:chExt cx="810" cy="1362"/>
            </a:xfrm>
          </p:grpSpPr>
          <p:sp>
            <p:nvSpPr>
              <p:cNvPr id="240658" name="椭圆 240657"/>
              <p:cNvSpPr>
                <a:spLocks noChangeAspect="1"/>
              </p:cNvSpPr>
              <p:nvPr/>
            </p:nvSpPr>
            <p:spPr>
              <a:xfrm>
                <a:off x="2496" y="2736"/>
                <a:ext cx="192" cy="144"/>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sz="100"/>
              </a:p>
            </p:txBody>
          </p:sp>
          <p:grpSp>
            <p:nvGrpSpPr>
              <p:cNvPr id="240659" name="组合 240658"/>
              <p:cNvGrpSpPr>
                <a:grpSpLocks noChangeAspect="1"/>
              </p:cNvGrpSpPr>
              <p:nvPr/>
            </p:nvGrpSpPr>
            <p:grpSpPr>
              <a:xfrm>
                <a:off x="2592" y="2832"/>
                <a:ext cx="714" cy="1266"/>
                <a:chOff x="2592" y="2832"/>
                <a:chExt cx="714" cy="1266"/>
              </a:xfrm>
            </p:grpSpPr>
            <p:sp>
              <p:nvSpPr>
                <p:cNvPr id="240660" name="直接连接符 240659"/>
                <p:cNvSpPr>
                  <a:spLocks noChangeAspect="1"/>
                </p:cNvSpPr>
                <p:nvPr/>
              </p:nvSpPr>
              <p:spPr>
                <a:xfrm>
                  <a:off x="2592" y="2832"/>
                  <a:ext cx="0" cy="1056"/>
                </a:xfrm>
                <a:prstGeom prst="line">
                  <a:avLst/>
                </a:prstGeom>
                <a:ln w="76200" cap="flat" cmpd="sng">
                  <a:solidFill>
                    <a:srgbClr val="FF0000"/>
                  </a:solidFill>
                  <a:prstDash val="solid"/>
                  <a:headEnd type="none" w="med" len="med"/>
                  <a:tailEnd type="stealth" w="med" len="med"/>
                </a:ln>
              </p:spPr>
            </p:sp>
            <p:sp>
              <p:nvSpPr>
                <p:cNvPr id="240661" name="文本框 240660"/>
                <p:cNvSpPr txBox="1">
                  <a:spLocks noChangeAspect="1"/>
                </p:cNvSpPr>
                <p:nvPr/>
              </p:nvSpPr>
              <p:spPr>
                <a:xfrm>
                  <a:off x="2726" y="3423"/>
                  <a:ext cx="580" cy="675"/>
                </a:xfrm>
                <a:prstGeom prst="rect">
                  <a:avLst/>
                </a:prstGeom>
                <a:noFill/>
                <a:ln w="9525">
                  <a:noFill/>
                </a:ln>
              </p:spPr>
              <p:txBody>
                <a:bodyPr wrap="none" anchor="t">
                  <a:spAutoFit/>
                </a:bodyPr>
                <a:lstStyle/>
                <a:p>
                  <a:pPr algn="l">
                    <a:spcBef>
                      <a:spcPct val="0"/>
                    </a:spcBef>
                  </a:pPr>
                  <a:r>
                    <a:rPr lang="en-US" altLang="zh-CN" sz="3290" b="1">
                      <a:solidFill>
                        <a:srgbClr val="FF0000"/>
                      </a:solidFill>
                      <a:latin typeface="Times New Roman" panose="02020503050405090304" pitchFamily="18" charset="0"/>
                    </a:rPr>
                    <a:t>G</a:t>
                  </a:r>
                  <a:endParaRPr lang="en-US" altLang="zh-CN" sz="1795" b="1">
                    <a:solidFill>
                      <a:schemeClr val="tx1"/>
                    </a:solidFill>
                    <a:latin typeface="Times New Roman" panose="02020503050405090304" pitchFamily="18" charset="0"/>
                  </a:endParaRPr>
                </a:p>
              </p:txBody>
            </p:sp>
          </p:grpSp>
        </p:grpSp>
        <p:grpSp>
          <p:nvGrpSpPr>
            <p:cNvPr id="240662" name="组合 240661"/>
            <p:cNvGrpSpPr>
              <a:grpSpLocks noChangeAspect="1"/>
            </p:cNvGrpSpPr>
            <p:nvPr/>
          </p:nvGrpSpPr>
          <p:grpSpPr>
            <a:xfrm>
              <a:off x="2592" y="1726"/>
              <a:ext cx="1388" cy="1106"/>
              <a:chOff x="2592" y="1726"/>
              <a:chExt cx="1388" cy="1106"/>
            </a:xfrm>
          </p:grpSpPr>
          <p:sp>
            <p:nvSpPr>
              <p:cNvPr id="240663" name="直接连接符 240662"/>
              <p:cNvSpPr>
                <a:spLocks noChangeAspect="1"/>
              </p:cNvSpPr>
              <p:nvPr/>
            </p:nvSpPr>
            <p:spPr>
              <a:xfrm>
                <a:off x="2592" y="1776"/>
                <a:ext cx="0" cy="1056"/>
              </a:xfrm>
              <a:prstGeom prst="line">
                <a:avLst/>
              </a:prstGeom>
              <a:ln w="76200" cap="flat" cmpd="sng">
                <a:solidFill>
                  <a:srgbClr val="FF0000"/>
                </a:solidFill>
                <a:prstDash val="solid"/>
                <a:headEnd type="stealth" w="med" len="med"/>
                <a:tailEnd type="none" w="med" len="med"/>
              </a:ln>
            </p:spPr>
          </p:sp>
          <p:sp>
            <p:nvSpPr>
              <p:cNvPr id="240664" name="文本框 240663"/>
              <p:cNvSpPr txBox="1">
                <a:spLocks noChangeAspect="1"/>
              </p:cNvSpPr>
              <p:nvPr/>
            </p:nvSpPr>
            <p:spPr>
              <a:xfrm>
                <a:off x="2822" y="1726"/>
                <a:ext cx="1158" cy="624"/>
              </a:xfrm>
              <a:prstGeom prst="rect">
                <a:avLst/>
              </a:prstGeom>
              <a:noFill/>
              <a:ln w="9525">
                <a:noFill/>
              </a:ln>
            </p:spPr>
            <p:txBody>
              <a:bodyPr wrap="none" anchor="t">
                <a:spAutoFit/>
              </a:bodyPr>
              <a:lstStyle/>
              <a:p>
                <a:pPr algn="l">
                  <a:spcBef>
                    <a:spcPct val="0"/>
                  </a:spcBef>
                </a:pPr>
                <a:r>
                  <a:rPr lang="en-US" altLang="zh-CN" sz="2995" b="1">
                    <a:solidFill>
                      <a:srgbClr val="FF0000"/>
                    </a:solidFill>
                    <a:latin typeface="Times New Roman" panose="02020503050405090304" pitchFamily="18" charset="0"/>
                  </a:rPr>
                  <a:t>F=</a:t>
                </a:r>
                <a:r>
                  <a:rPr lang="zh-CN" altLang="en-US" sz="2995" b="1">
                    <a:solidFill>
                      <a:srgbClr val="FF0000"/>
                    </a:solidFill>
                    <a:latin typeface="Times New Roman" panose="02020503050405090304" pitchFamily="18" charset="0"/>
                  </a:rPr>
                  <a:t>？</a:t>
                </a:r>
                <a:endParaRPr lang="zh-CN" altLang="en-US" sz="1795">
                  <a:solidFill>
                    <a:schemeClr val="tx1"/>
                  </a:solidFill>
                  <a:latin typeface="Times New Roman" panose="02020503050405090304" pitchFamily="18" charset="0"/>
                </a:endParaRPr>
              </a:p>
            </p:txBody>
          </p:sp>
        </p:grpSp>
      </p:grpSp>
      <p:grpSp>
        <p:nvGrpSpPr>
          <p:cNvPr id="240665" name="组合 240664"/>
          <p:cNvGrpSpPr>
            <a:grpSpLocks noChangeAspect="1"/>
          </p:cNvGrpSpPr>
          <p:nvPr/>
        </p:nvGrpSpPr>
        <p:grpSpPr>
          <a:xfrm>
            <a:off x="4282206" y="723901"/>
            <a:ext cx="3118861" cy="2343114"/>
            <a:chOff x="528" y="240"/>
            <a:chExt cx="4560" cy="3106"/>
          </a:xfrm>
        </p:grpSpPr>
        <p:pic>
          <p:nvPicPr>
            <p:cNvPr id="240666" name="图片 240665" descr="AD068"/>
            <p:cNvPicPr>
              <a:picLocks noChangeAspect="1"/>
            </p:cNvPicPr>
            <p:nvPr/>
          </p:nvPicPr>
          <p:blipFill>
            <a:blip r:embed="rId3"/>
            <a:stretch>
              <a:fillRect/>
            </a:stretch>
          </p:blipFill>
          <p:spPr>
            <a:xfrm>
              <a:off x="528" y="240"/>
              <a:ext cx="4560" cy="3095"/>
            </a:xfrm>
            <a:prstGeom prst="rect">
              <a:avLst/>
            </a:prstGeom>
            <a:noFill/>
            <a:ln w="9525">
              <a:noFill/>
            </a:ln>
          </p:spPr>
        </p:pic>
        <p:grpSp>
          <p:nvGrpSpPr>
            <p:cNvPr id="240667" name="组合 240666"/>
            <p:cNvGrpSpPr>
              <a:grpSpLocks noChangeAspect="1"/>
            </p:cNvGrpSpPr>
            <p:nvPr/>
          </p:nvGrpSpPr>
          <p:grpSpPr>
            <a:xfrm>
              <a:off x="2736" y="768"/>
              <a:ext cx="2162" cy="995"/>
              <a:chOff x="2736" y="768"/>
              <a:chExt cx="2162" cy="995"/>
            </a:xfrm>
          </p:grpSpPr>
          <p:sp>
            <p:nvSpPr>
              <p:cNvPr id="240668" name="矩形 240667"/>
              <p:cNvSpPr>
                <a:spLocks noChangeAspect="1"/>
              </p:cNvSpPr>
              <p:nvPr/>
            </p:nvSpPr>
            <p:spPr>
              <a:xfrm>
                <a:off x="2910" y="768"/>
                <a:ext cx="1988" cy="947"/>
              </a:xfrm>
              <a:prstGeom prst="rect">
                <a:avLst/>
              </a:prstGeom>
              <a:noFill/>
              <a:ln w="9525">
                <a:noFill/>
              </a:ln>
            </p:spPr>
            <p:txBody>
              <a:bodyPr wrap="none" anchor="t">
                <a:spAutoFit/>
              </a:bodyPr>
              <a:lstStyle/>
              <a:p>
                <a:pPr algn="l">
                  <a:spcBef>
                    <a:spcPct val="0"/>
                  </a:spcBef>
                </a:pPr>
                <a:r>
                  <a:rPr lang="en-US" altLang="zh-CN" sz="4040" b="1">
                    <a:solidFill>
                      <a:srgbClr val="FF0000"/>
                    </a:solidFill>
                    <a:latin typeface="Times New Roman" panose="02020503050405090304" pitchFamily="18" charset="0"/>
                  </a:rPr>
                  <a:t>N=</a:t>
                </a:r>
                <a:r>
                  <a:rPr lang="zh-CN" altLang="en-US" sz="4040" b="1">
                    <a:solidFill>
                      <a:srgbClr val="FF0000"/>
                    </a:solidFill>
                    <a:latin typeface="Times New Roman" panose="02020503050405090304" pitchFamily="18" charset="0"/>
                  </a:rPr>
                  <a:t>？</a:t>
                </a:r>
              </a:p>
            </p:txBody>
          </p:sp>
          <p:sp>
            <p:nvSpPr>
              <p:cNvPr id="240669" name="直接连接符 240668"/>
              <p:cNvSpPr>
                <a:spLocks noChangeAspect="1"/>
              </p:cNvSpPr>
              <p:nvPr/>
            </p:nvSpPr>
            <p:spPr>
              <a:xfrm>
                <a:off x="2736" y="768"/>
                <a:ext cx="0" cy="995"/>
              </a:xfrm>
              <a:prstGeom prst="line">
                <a:avLst/>
              </a:prstGeom>
              <a:ln w="76200" cap="flat" cmpd="sng">
                <a:solidFill>
                  <a:srgbClr val="FF0000"/>
                </a:solidFill>
                <a:prstDash val="solid"/>
                <a:headEnd type="stealth" w="med" len="med"/>
                <a:tailEnd type="none" w="med" len="med"/>
              </a:ln>
            </p:spPr>
          </p:sp>
        </p:grpSp>
        <p:grpSp>
          <p:nvGrpSpPr>
            <p:cNvPr id="240670" name="组合 240669"/>
            <p:cNvGrpSpPr>
              <a:grpSpLocks noChangeAspect="1"/>
            </p:cNvGrpSpPr>
            <p:nvPr/>
          </p:nvGrpSpPr>
          <p:grpSpPr>
            <a:xfrm>
              <a:off x="2592" y="1728"/>
              <a:ext cx="1114" cy="1618"/>
              <a:chOff x="2592" y="1728"/>
              <a:chExt cx="1114" cy="1618"/>
            </a:xfrm>
          </p:grpSpPr>
          <p:sp>
            <p:nvSpPr>
              <p:cNvPr id="240671" name="直接连接符 240670"/>
              <p:cNvSpPr>
                <a:spLocks noChangeAspect="1"/>
              </p:cNvSpPr>
              <p:nvPr/>
            </p:nvSpPr>
            <p:spPr>
              <a:xfrm>
                <a:off x="2736" y="1920"/>
                <a:ext cx="0" cy="995"/>
              </a:xfrm>
              <a:prstGeom prst="line">
                <a:avLst/>
              </a:prstGeom>
              <a:ln w="76200" cap="flat" cmpd="sng">
                <a:solidFill>
                  <a:srgbClr val="FF0000"/>
                </a:solidFill>
                <a:prstDash val="solid"/>
                <a:headEnd type="none" w="med" len="med"/>
                <a:tailEnd type="stealth" w="med" len="med"/>
              </a:ln>
            </p:spPr>
          </p:sp>
          <p:sp>
            <p:nvSpPr>
              <p:cNvPr id="240672" name="文本框 240671"/>
              <p:cNvSpPr txBox="1">
                <a:spLocks noChangeAspect="1"/>
              </p:cNvSpPr>
              <p:nvPr/>
            </p:nvSpPr>
            <p:spPr>
              <a:xfrm>
                <a:off x="2856" y="2399"/>
                <a:ext cx="850" cy="947"/>
              </a:xfrm>
              <a:prstGeom prst="rect">
                <a:avLst/>
              </a:prstGeom>
              <a:noFill/>
              <a:ln w="9525">
                <a:noFill/>
              </a:ln>
            </p:spPr>
            <p:txBody>
              <a:bodyPr wrap="none" anchor="t">
                <a:spAutoFit/>
              </a:bodyPr>
              <a:lstStyle/>
              <a:p>
                <a:pPr algn="l">
                  <a:spcBef>
                    <a:spcPct val="0"/>
                  </a:spcBef>
                </a:pPr>
                <a:r>
                  <a:rPr lang="en-US" altLang="zh-CN" sz="4040" b="1">
                    <a:solidFill>
                      <a:srgbClr val="FF0000"/>
                    </a:solidFill>
                    <a:latin typeface="Times New Roman" panose="02020503050405090304" pitchFamily="18" charset="0"/>
                  </a:rPr>
                  <a:t>G</a:t>
                </a:r>
                <a:endParaRPr lang="en-US" altLang="zh-CN" sz="1795">
                  <a:solidFill>
                    <a:srgbClr val="FF0000"/>
                  </a:solidFill>
                  <a:latin typeface="Times New Roman" panose="02020503050405090304" pitchFamily="18" charset="0"/>
                </a:endParaRPr>
              </a:p>
            </p:txBody>
          </p:sp>
          <p:sp>
            <p:nvSpPr>
              <p:cNvPr id="240673" name="椭圆 240672"/>
              <p:cNvSpPr>
                <a:spLocks noChangeAspect="1"/>
              </p:cNvSpPr>
              <p:nvPr/>
            </p:nvSpPr>
            <p:spPr>
              <a:xfrm>
                <a:off x="2592" y="1728"/>
                <a:ext cx="288" cy="192"/>
              </a:xfrm>
              <a:prstGeom prst="ellipse">
                <a:avLst/>
              </a:prstGeom>
              <a:solidFill>
                <a:schemeClr val="tx1"/>
              </a:solidFill>
              <a:ln w="9525" cap="flat" cmpd="sng">
                <a:solidFill>
                  <a:srgbClr val="FF0000"/>
                </a:solidFill>
                <a:prstDash val="solid"/>
                <a:headEnd type="none" w="med" len="med"/>
                <a:tailEnd type="none" w="med" len="med"/>
              </a:ln>
            </p:spPr>
            <p:txBody>
              <a:bodyPr/>
              <a:lstStyle/>
              <a:p>
                <a:endParaRPr lang="zh-CN" altLang="en-US" sz="100"/>
              </a:p>
            </p:txBody>
          </p:sp>
        </p:grpSp>
      </p:grpSp>
      <p:grpSp>
        <p:nvGrpSpPr>
          <p:cNvPr id="240674" name="组合 240673"/>
          <p:cNvGrpSpPr/>
          <p:nvPr/>
        </p:nvGrpSpPr>
        <p:grpSpPr>
          <a:xfrm>
            <a:off x="1538653" y="3358754"/>
            <a:ext cx="5602311" cy="1241821"/>
            <a:chOff x="249" y="2795"/>
            <a:chExt cx="4717" cy="1043"/>
          </a:xfrm>
        </p:grpSpPr>
        <p:grpSp>
          <p:nvGrpSpPr>
            <p:cNvPr id="240675" name="组合 240674"/>
            <p:cNvGrpSpPr/>
            <p:nvPr/>
          </p:nvGrpSpPr>
          <p:grpSpPr>
            <a:xfrm>
              <a:off x="2217" y="3478"/>
              <a:ext cx="1074" cy="360"/>
              <a:chOff x="4686" y="3024"/>
              <a:chExt cx="1074" cy="360"/>
            </a:xfrm>
          </p:grpSpPr>
          <p:pic>
            <p:nvPicPr>
              <p:cNvPr id="240676" name="图片 240675" descr="未定标题3"/>
              <p:cNvPicPr>
                <a:picLocks noChangeAspect="1"/>
              </p:cNvPicPr>
              <p:nvPr/>
            </p:nvPicPr>
            <p:blipFill>
              <a:blip r:embed="rId4"/>
              <a:stretch>
                <a:fillRect/>
              </a:stretch>
            </p:blipFill>
            <p:spPr>
              <a:xfrm>
                <a:off x="4686" y="3024"/>
                <a:ext cx="1074" cy="360"/>
              </a:xfrm>
              <a:prstGeom prst="rect">
                <a:avLst/>
              </a:prstGeom>
              <a:noFill/>
              <a:ln w="9525">
                <a:noFill/>
              </a:ln>
            </p:spPr>
          </p:pic>
          <p:sp>
            <p:nvSpPr>
              <p:cNvPr id="240677" name="椭圆 240676"/>
              <p:cNvSpPr/>
              <p:nvPr/>
            </p:nvSpPr>
            <p:spPr>
              <a:xfrm>
                <a:off x="5136" y="3168"/>
                <a:ext cx="48" cy="48"/>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spcBef>
                    <a:spcPct val="0"/>
                  </a:spcBef>
                </a:pPr>
                <a:endParaRPr sz="1795" b="1" dirty="0">
                  <a:solidFill>
                    <a:schemeClr val="tx1"/>
                  </a:solidFill>
                  <a:latin typeface="Times New Roman" panose="02020503050405090304" pitchFamily="18" charset="0"/>
                </a:endParaRPr>
              </a:p>
            </p:txBody>
          </p:sp>
        </p:grpSp>
        <p:sp>
          <p:nvSpPr>
            <p:cNvPr id="240678" name="椭圆 240677"/>
            <p:cNvSpPr/>
            <p:nvPr/>
          </p:nvSpPr>
          <p:spPr>
            <a:xfrm>
              <a:off x="2601" y="3147"/>
              <a:ext cx="240" cy="192"/>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spcBef>
                  <a:spcPct val="0"/>
                </a:spcBef>
              </a:pPr>
              <a:endParaRPr sz="1795" b="1" dirty="0">
                <a:solidFill>
                  <a:schemeClr val="tx1"/>
                </a:solidFill>
                <a:latin typeface="Times New Roman" panose="02020503050405090304" pitchFamily="18" charset="0"/>
              </a:endParaRPr>
            </a:p>
          </p:txBody>
        </p:sp>
        <p:grpSp>
          <p:nvGrpSpPr>
            <p:cNvPr id="240679" name="组合 240678"/>
            <p:cNvGrpSpPr/>
            <p:nvPr/>
          </p:nvGrpSpPr>
          <p:grpSpPr>
            <a:xfrm>
              <a:off x="2793" y="2840"/>
              <a:ext cx="2173" cy="395"/>
              <a:chOff x="2928" y="1045"/>
              <a:chExt cx="2173" cy="395"/>
            </a:xfrm>
          </p:grpSpPr>
          <p:sp>
            <p:nvSpPr>
              <p:cNvPr id="240680" name="直接连接符 240679"/>
              <p:cNvSpPr/>
              <p:nvPr/>
            </p:nvSpPr>
            <p:spPr>
              <a:xfrm>
                <a:off x="2928" y="1440"/>
                <a:ext cx="1920" cy="0"/>
              </a:xfrm>
              <a:prstGeom prst="line">
                <a:avLst/>
              </a:prstGeom>
              <a:ln w="76200" cap="flat" cmpd="sng">
                <a:solidFill>
                  <a:srgbClr val="FF0000"/>
                </a:solidFill>
                <a:prstDash val="solid"/>
                <a:headEnd type="none" w="med" len="med"/>
                <a:tailEnd type="stealth" w="med" len="med"/>
              </a:ln>
            </p:spPr>
          </p:sp>
          <p:sp>
            <p:nvSpPr>
              <p:cNvPr id="240681" name="文本框 240680"/>
              <p:cNvSpPr txBox="1"/>
              <p:nvPr/>
            </p:nvSpPr>
            <p:spPr>
              <a:xfrm>
                <a:off x="4176" y="1045"/>
                <a:ext cx="925" cy="388"/>
              </a:xfrm>
              <a:prstGeom prst="rect">
                <a:avLst/>
              </a:prstGeom>
              <a:noFill/>
              <a:ln w="9525">
                <a:noFill/>
              </a:ln>
            </p:spPr>
            <p:txBody>
              <a:bodyPr wrap="none" anchor="t">
                <a:spAutoFit/>
              </a:bodyPr>
              <a:lstStyle/>
              <a:p>
                <a:pPr algn="l">
                  <a:spcBef>
                    <a:spcPct val="0"/>
                  </a:spcBef>
                </a:pPr>
                <a:r>
                  <a:rPr lang="zh-CN" altLang="en-US" sz="2395" b="1" dirty="0">
                    <a:solidFill>
                      <a:schemeClr val="tx1"/>
                    </a:solidFill>
                    <a:latin typeface="Times New Roman" panose="02020503050405090304" pitchFamily="18" charset="0"/>
                    <a:ea typeface="楷体_GB2312" pitchFamily="49" charset="-122"/>
                  </a:rPr>
                  <a:t>牵引力</a:t>
                </a:r>
              </a:p>
            </p:txBody>
          </p:sp>
        </p:grpSp>
        <p:grpSp>
          <p:nvGrpSpPr>
            <p:cNvPr id="240682" name="组合 240681"/>
            <p:cNvGrpSpPr/>
            <p:nvPr/>
          </p:nvGrpSpPr>
          <p:grpSpPr>
            <a:xfrm>
              <a:off x="249" y="2795"/>
              <a:ext cx="2448" cy="465"/>
              <a:chOff x="384" y="1000"/>
              <a:chExt cx="2448" cy="465"/>
            </a:xfrm>
          </p:grpSpPr>
          <p:sp>
            <p:nvSpPr>
              <p:cNvPr id="240683" name="直接连接符 240682"/>
              <p:cNvSpPr/>
              <p:nvPr/>
            </p:nvSpPr>
            <p:spPr>
              <a:xfrm>
                <a:off x="912" y="1440"/>
                <a:ext cx="1920" cy="0"/>
              </a:xfrm>
              <a:prstGeom prst="line">
                <a:avLst/>
              </a:prstGeom>
              <a:ln w="76200" cap="flat" cmpd="sng">
                <a:solidFill>
                  <a:srgbClr val="FF0000"/>
                </a:solidFill>
                <a:prstDash val="solid"/>
                <a:headEnd type="stealth" w="med" len="med"/>
                <a:tailEnd type="none" w="med" len="med"/>
              </a:ln>
            </p:spPr>
          </p:sp>
          <p:sp>
            <p:nvSpPr>
              <p:cNvPr id="240684" name="文本框 240683"/>
              <p:cNvSpPr txBox="1"/>
              <p:nvPr/>
            </p:nvSpPr>
            <p:spPr>
              <a:xfrm>
                <a:off x="384" y="1000"/>
                <a:ext cx="1316" cy="465"/>
              </a:xfrm>
              <a:prstGeom prst="rect">
                <a:avLst/>
              </a:prstGeom>
              <a:noFill/>
              <a:ln w="9525">
                <a:noFill/>
              </a:ln>
            </p:spPr>
            <p:txBody>
              <a:bodyPr wrap="none" anchor="t">
                <a:spAutoFit/>
              </a:bodyPr>
              <a:lstStyle/>
              <a:p>
                <a:pPr algn="l">
                  <a:spcBef>
                    <a:spcPct val="0"/>
                  </a:spcBef>
                </a:pPr>
                <a:r>
                  <a:rPr lang="zh-CN" altLang="en-US" sz="2995" b="1" dirty="0">
                    <a:solidFill>
                      <a:schemeClr val="tx1"/>
                    </a:solidFill>
                    <a:latin typeface="Times New Roman" panose="02020503050405090304" pitchFamily="18" charset="0"/>
                    <a:ea typeface="楷体_GB2312" pitchFamily="49" charset="-122"/>
                  </a:rPr>
                  <a:t>阻力</a:t>
                </a:r>
                <a:r>
                  <a:rPr lang="en-US" altLang="zh-CN" sz="2995" b="1" dirty="0">
                    <a:solidFill>
                      <a:schemeClr val="tx1"/>
                    </a:solidFill>
                    <a:latin typeface="Times New Roman" panose="02020503050405090304" pitchFamily="18" charset="0"/>
                    <a:ea typeface="楷体_GB2312" pitchFamily="49" charset="-122"/>
                  </a:rPr>
                  <a:t>=</a:t>
                </a:r>
                <a:r>
                  <a:rPr lang="zh-CN" altLang="en-US" sz="2995" b="1" dirty="0">
                    <a:solidFill>
                      <a:schemeClr val="tx1"/>
                    </a:solidFill>
                    <a:latin typeface="Times New Roman" panose="02020503050405090304" pitchFamily="18" charset="0"/>
                    <a:ea typeface="楷体_GB2312" pitchFamily="49" charset="-122"/>
                  </a:rPr>
                  <a:t>？</a:t>
                </a:r>
              </a:p>
            </p:txBody>
          </p:sp>
        </p:grpSp>
      </p:grpSp>
      <p:sp>
        <p:nvSpPr>
          <p:cNvPr id="240685" name="文本框 240684"/>
          <p:cNvSpPr txBox="1"/>
          <p:nvPr/>
        </p:nvSpPr>
        <p:spPr>
          <a:xfrm>
            <a:off x="5226415" y="4008835"/>
            <a:ext cx="2239974" cy="708504"/>
          </a:xfrm>
          <a:prstGeom prst="rect">
            <a:avLst/>
          </a:prstGeom>
          <a:noFill/>
          <a:ln w="9525">
            <a:noFill/>
          </a:ln>
        </p:spPr>
        <p:txBody>
          <a:bodyPr>
            <a:spAutoFit/>
          </a:bodyPr>
          <a:lstStyle/>
          <a:p>
            <a:pPr algn="l"/>
            <a:r>
              <a:rPr lang="zh-CN" altLang="en-US" sz="2000" b="1" dirty="0">
                <a:solidFill>
                  <a:schemeClr val="tx1"/>
                </a:solidFill>
                <a:latin typeface="华文楷体" panose="02010600040101010101" pitchFamily="2" charset="-122"/>
                <a:ea typeface="华文楷体" panose="02010600040101010101" pitchFamily="2" charset="-122"/>
              </a:rPr>
              <a:t>在平直公路上做匀速直线运动的汽车</a:t>
            </a:r>
          </a:p>
        </p:txBody>
      </p:sp>
    </p:spTree>
    <p:extLst>
      <p:ext uri="{BB962C8B-B14F-4D97-AF65-F5344CB8AC3E}">
        <p14:creationId xmlns:p14="http://schemas.microsoft.com/office/powerpoint/2010/main" val="2853944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06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8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9" name="图片 234498"/>
          <p:cNvPicPr>
            <a:picLocks noChangeAspect="1"/>
          </p:cNvPicPr>
          <p:nvPr/>
        </p:nvPicPr>
        <p:blipFill>
          <a:blip r:embed="rId2">
            <a:clrChange>
              <a:clrFrom>
                <a:srgbClr val="FFFFFF"/>
              </a:clrFrom>
              <a:clrTo>
                <a:srgbClr val="FFFFFF">
                  <a:alpha val="0"/>
                </a:srgbClr>
              </a:clrTo>
            </a:clrChange>
          </a:blip>
          <a:stretch>
            <a:fillRect/>
          </a:stretch>
        </p:blipFill>
        <p:spPr>
          <a:xfrm>
            <a:off x="2637262" y="683419"/>
            <a:ext cx="3253069" cy="3971925"/>
          </a:xfrm>
          <a:prstGeom prst="rect">
            <a:avLst/>
          </a:prstGeom>
          <a:noFill/>
          <a:ln w="9525">
            <a:noFill/>
          </a:ln>
        </p:spPr>
      </p:pic>
      <p:grpSp>
        <p:nvGrpSpPr>
          <p:cNvPr id="234500" name="组合 234499"/>
          <p:cNvGrpSpPr/>
          <p:nvPr/>
        </p:nvGrpSpPr>
        <p:grpSpPr>
          <a:xfrm>
            <a:off x="4283393" y="2440782"/>
            <a:ext cx="470323" cy="1223962"/>
            <a:chOff x="2880" y="364"/>
            <a:chExt cx="396" cy="1028"/>
          </a:xfrm>
        </p:grpSpPr>
        <p:sp>
          <p:nvSpPr>
            <p:cNvPr id="234501" name="直接连接符 234500"/>
            <p:cNvSpPr/>
            <p:nvPr/>
          </p:nvSpPr>
          <p:spPr>
            <a:xfrm>
              <a:off x="2880" y="480"/>
              <a:ext cx="0" cy="912"/>
            </a:xfrm>
            <a:prstGeom prst="line">
              <a:avLst/>
            </a:prstGeom>
            <a:ln w="76200" cap="flat" cmpd="sng">
              <a:solidFill>
                <a:srgbClr val="FF0000"/>
              </a:solidFill>
              <a:prstDash val="solid"/>
              <a:headEnd type="stealth" w="med" len="med"/>
              <a:tailEnd type="none" w="med" len="med"/>
            </a:ln>
          </p:spPr>
        </p:sp>
        <p:sp>
          <p:nvSpPr>
            <p:cNvPr id="234502" name="文本框 234501"/>
            <p:cNvSpPr txBox="1"/>
            <p:nvPr/>
          </p:nvSpPr>
          <p:spPr>
            <a:xfrm>
              <a:off x="2976" y="364"/>
              <a:ext cx="300" cy="387"/>
            </a:xfrm>
            <a:prstGeom prst="rect">
              <a:avLst/>
            </a:prstGeom>
            <a:noFill/>
            <a:ln w="9525">
              <a:noFill/>
            </a:ln>
          </p:spPr>
          <p:txBody>
            <a:bodyPr wrap="none" anchor="t">
              <a:spAutoFit/>
            </a:bodyPr>
            <a:lstStyle/>
            <a:p>
              <a:pPr algn="l">
                <a:spcBef>
                  <a:spcPct val="0"/>
                </a:spcBef>
              </a:pPr>
              <a:r>
                <a:rPr lang="en-US" altLang="zh-CN" sz="2395">
                  <a:solidFill>
                    <a:srgbClr val="FF0000"/>
                  </a:solidFill>
                  <a:latin typeface="Times New Roman" panose="02020503050405090304" pitchFamily="18" charset="0"/>
                </a:rPr>
                <a:t>F</a:t>
              </a:r>
              <a:endParaRPr lang="en-US" altLang="zh-CN" sz="2395">
                <a:solidFill>
                  <a:schemeClr val="tx1"/>
                </a:solidFill>
                <a:latin typeface="Times New Roman" panose="02020503050405090304" pitchFamily="18" charset="0"/>
              </a:endParaRPr>
            </a:p>
          </p:txBody>
        </p:sp>
      </p:grpSp>
      <p:sp>
        <p:nvSpPr>
          <p:cNvPr id="234503" name="直接连接符 234502"/>
          <p:cNvSpPr/>
          <p:nvPr/>
        </p:nvSpPr>
        <p:spPr>
          <a:xfrm>
            <a:off x="4283393" y="3675461"/>
            <a:ext cx="0" cy="1085850"/>
          </a:xfrm>
          <a:prstGeom prst="line">
            <a:avLst/>
          </a:prstGeom>
          <a:ln w="76200" cap="flat" cmpd="sng">
            <a:solidFill>
              <a:srgbClr val="FF0000"/>
            </a:solidFill>
            <a:prstDash val="solid"/>
            <a:headEnd type="none" w="med" len="med"/>
            <a:tailEnd type="stealth" w="med" len="med"/>
          </a:ln>
        </p:spPr>
      </p:sp>
      <p:sp>
        <p:nvSpPr>
          <p:cNvPr id="234504" name="文本框 234503"/>
          <p:cNvSpPr txBox="1"/>
          <p:nvPr/>
        </p:nvSpPr>
        <p:spPr>
          <a:xfrm>
            <a:off x="4397412" y="4205287"/>
            <a:ext cx="375285" cy="415045"/>
          </a:xfrm>
          <a:prstGeom prst="rect">
            <a:avLst/>
          </a:prstGeom>
          <a:noFill/>
          <a:ln w="9525">
            <a:noFill/>
          </a:ln>
        </p:spPr>
        <p:txBody>
          <a:bodyPr wrap="none" anchor="t">
            <a:spAutoFit/>
          </a:bodyPr>
          <a:lstStyle/>
          <a:p>
            <a:pPr algn="l">
              <a:spcBef>
                <a:spcPct val="0"/>
              </a:spcBef>
            </a:pPr>
            <a:r>
              <a:rPr lang="en-US" altLang="zh-CN" sz="2095">
                <a:solidFill>
                  <a:srgbClr val="FF0000"/>
                </a:solidFill>
                <a:latin typeface="Times New Roman" panose="02020503050405090304" pitchFamily="18" charset="0"/>
              </a:rPr>
              <a:t>G</a:t>
            </a:r>
            <a:endParaRPr lang="en-US" altLang="zh-CN" sz="2095">
              <a:solidFill>
                <a:schemeClr val="tx1"/>
              </a:solidFill>
              <a:latin typeface="Times New Roman" panose="02020503050405090304" pitchFamily="18" charset="0"/>
            </a:endParaRPr>
          </a:p>
        </p:txBody>
      </p:sp>
      <p:sp>
        <p:nvSpPr>
          <p:cNvPr id="234505" name="椭圆 234504"/>
          <p:cNvSpPr/>
          <p:nvPr/>
        </p:nvSpPr>
        <p:spPr>
          <a:xfrm>
            <a:off x="4169375" y="3607594"/>
            <a:ext cx="228036" cy="171450"/>
          </a:xfrm>
          <a:prstGeom prst="ellipse">
            <a:avLst/>
          </a:prstGeom>
          <a:solidFill>
            <a:schemeClr val="accent1"/>
          </a:solidFill>
          <a:ln w="9525" cap="flat" cmpd="sng">
            <a:solidFill>
              <a:schemeClr val="tx1"/>
            </a:solidFill>
            <a:prstDash val="solid"/>
            <a:headEnd type="none" w="med" len="med"/>
            <a:tailEnd type="none" w="med" len="med"/>
          </a:ln>
        </p:spPr>
        <p:txBody>
          <a:bodyPr/>
          <a:lstStyle/>
          <a:p>
            <a:endParaRPr lang="zh-CN" altLang="en-US" sz="100"/>
          </a:p>
        </p:txBody>
      </p:sp>
      <p:sp>
        <p:nvSpPr>
          <p:cNvPr id="234506" name="文本框 234505"/>
          <p:cNvSpPr txBox="1"/>
          <p:nvPr/>
        </p:nvSpPr>
        <p:spPr>
          <a:xfrm>
            <a:off x="4706209" y="2414588"/>
            <a:ext cx="509270" cy="461515"/>
          </a:xfrm>
          <a:prstGeom prst="rect">
            <a:avLst/>
          </a:prstGeom>
          <a:noFill/>
          <a:ln w="9525">
            <a:noFill/>
          </a:ln>
        </p:spPr>
        <p:txBody>
          <a:bodyPr wrap="none" anchor="t">
            <a:spAutoFit/>
          </a:bodyPr>
          <a:lstStyle/>
          <a:p>
            <a:pPr algn="l">
              <a:spcBef>
                <a:spcPct val="0"/>
              </a:spcBef>
            </a:pPr>
            <a:r>
              <a:rPr lang="en-US" altLang="zh-CN" sz="2395" b="1">
                <a:solidFill>
                  <a:srgbClr val="FF0000"/>
                </a:solidFill>
                <a:latin typeface="Times New Roman" panose="02020503050405090304" pitchFamily="18" charset="0"/>
              </a:rPr>
              <a:t>=?</a:t>
            </a:r>
            <a:endParaRPr lang="en-US" altLang="zh-CN" sz="2395">
              <a:solidFill>
                <a:schemeClr val="tx1"/>
              </a:solidFill>
              <a:latin typeface="Times New Roman" panose="02020503050405090304" pitchFamily="18" charset="0"/>
            </a:endParaRPr>
          </a:p>
        </p:txBody>
      </p:sp>
      <p:sp>
        <p:nvSpPr>
          <p:cNvPr id="234507" name="文本框 234506"/>
          <p:cNvSpPr txBox="1"/>
          <p:nvPr/>
        </p:nvSpPr>
        <p:spPr>
          <a:xfrm>
            <a:off x="4620695" y="4182665"/>
            <a:ext cx="857927" cy="414729"/>
          </a:xfrm>
          <a:prstGeom prst="rect">
            <a:avLst/>
          </a:prstGeom>
          <a:noFill/>
          <a:ln w="9525">
            <a:noFill/>
          </a:ln>
        </p:spPr>
        <p:txBody>
          <a:bodyPr wrap="none" anchor="t">
            <a:spAutoFit/>
          </a:bodyPr>
          <a:lstStyle/>
          <a:p>
            <a:pPr algn="l">
              <a:spcBef>
                <a:spcPct val="0"/>
              </a:spcBef>
            </a:pPr>
            <a:r>
              <a:rPr lang="en-US" altLang="zh-CN" sz="2095" b="1">
                <a:solidFill>
                  <a:srgbClr val="FF0000"/>
                </a:solidFill>
                <a:latin typeface="宋体" panose="02010600030101010101" pitchFamily="2" charset="-122"/>
              </a:rPr>
              <a:t>=100N</a:t>
            </a:r>
            <a:endParaRPr lang="en-US" altLang="zh-CN" sz="2095">
              <a:solidFill>
                <a:schemeClr val="tx1"/>
              </a:solidFill>
              <a:latin typeface="宋体" panose="02010600030101010101" pitchFamily="2" charset="-122"/>
            </a:endParaRPr>
          </a:p>
        </p:txBody>
      </p:sp>
      <p:sp>
        <p:nvSpPr>
          <p:cNvPr id="234508" name="圆角矩形标注 234507"/>
          <p:cNvSpPr/>
          <p:nvPr/>
        </p:nvSpPr>
        <p:spPr>
          <a:xfrm>
            <a:off x="5703865" y="2464594"/>
            <a:ext cx="1700765" cy="433387"/>
          </a:xfrm>
          <a:prstGeom prst="wedgeRoundRectCallout">
            <a:avLst>
              <a:gd name="adj1" fmla="val -62847"/>
              <a:gd name="adj2" fmla="val -226375"/>
              <a:gd name="adj3" fmla="val 16667"/>
            </a:avLst>
          </a:prstGeom>
          <a:gradFill rotWithShape="1">
            <a:gsLst>
              <a:gs pos="0">
                <a:schemeClr val="accent1"/>
              </a:gs>
              <a:gs pos="50000">
                <a:schemeClr val="bg1"/>
              </a:gs>
              <a:gs pos="100000">
                <a:schemeClr val="accent1"/>
              </a:gs>
            </a:gsLst>
            <a:lin ang="2700000" scaled="1"/>
            <a:tileRect/>
          </a:gradFill>
          <a:ln w="9525" cap="flat" cmpd="sng">
            <a:solidFill>
              <a:schemeClr val="tx1"/>
            </a:solidFill>
            <a:prstDash val="solid"/>
            <a:miter/>
            <a:headEnd type="none" w="med" len="med"/>
            <a:tailEnd type="none" w="med" len="med"/>
          </a:ln>
        </p:spPr>
        <p:txBody>
          <a:bodyPr/>
          <a:lstStyle/>
          <a:p>
            <a:pPr>
              <a:spcBef>
                <a:spcPct val="0"/>
              </a:spcBef>
            </a:pPr>
            <a:r>
              <a:rPr lang="zh-CN" altLang="en-US" sz="1795" b="1" dirty="0">
                <a:solidFill>
                  <a:schemeClr val="tx1"/>
                </a:solidFill>
                <a:latin typeface="Times New Roman" panose="02020503050405090304" pitchFamily="18" charset="0"/>
              </a:rPr>
              <a:t>匀速直线下降</a:t>
            </a:r>
          </a:p>
        </p:txBody>
      </p:sp>
    </p:spTree>
    <p:extLst>
      <p:ext uri="{BB962C8B-B14F-4D97-AF65-F5344CB8AC3E}">
        <p14:creationId xmlns:p14="http://schemas.microsoft.com/office/powerpoint/2010/main" val="3083772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5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45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4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6" grpId="0"/>
      <p:bldP spid="23450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文本框 267266"/>
          <p:cNvSpPr txBox="1"/>
          <p:nvPr/>
        </p:nvSpPr>
        <p:spPr>
          <a:xfrm>
            <a:off x="1256030" y="494616"/>
            <a:ext cx="6275070" cy="1017242"/>
          </a:xfrm>
          <a:prstGeom prst="rect">
            <a:avLst/>
          </a:prstGeom>
          <a:noFill/>
          <a:ln w="9525">
            <a:noFill/>
          </a:ln>
        </p:spPr>
        <p:txBody>
          <a:bodyPr wrap="square">
            <a:spAutoFit/>
          </a:bodyPr>
          <a:lstStyle/>
          <a:p>
            <a:pPr algn="l">
              <a:lnSpc>
                <a:spcPct val="150000"/>
              </a:lnSpc>
              <a:spcBef>
                <a:spcPct val="0"/>
              </a:spcBef>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例</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质量是</a:t>
            </a: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50</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克的灯泡悬挂在电线上静止不动，电线对灯的拉力是多大？方向如何？</a:t>
            </a:r>
          </a:p>
        </p:txBody>
      </p:sp>
      <p:sp>
        <p:nvSpPr>
          <p:cNvPr id="267268" name="文本框 267267"/>
          <p:cNvSpPr txBox="1"/>
          <p:nvPr/>
        </p:nvSpPr>
        <p:spPr>
          <a:xfrm>
            <a:off x="1408430" y="1823779"/>
            <a:ext cx="5913120" cy="2405605"/>
          </a:xfrm>
          <a:prstGeom prst="rect">
            <a:avLst/>
          </a:prstGeom>
          <a:noFill/>
          <a:ln w="9525">
            <a:noFill/>
          </a:ln>
        </p:spPr>
        <p:txBody>
          <a:bodyPr wrap="square">
            <a:spAutoFit/>
          </a:bodyPr>
          <a:lstStyle/>
          <a:p>
            <a:pPr algn="l">
              <a:lnSpc>
                <a:spcPct val="150000"/>
              </a:lnSpc>
              <a:spcBef>
                <a:spcPct val="0"/>
              </a:spcBef>
            </a:pPr>
            <a:r>
              <a:rPr lang="zh-CN" altLang="en-US" sz="2000" b="1" dirty="0">
                <a:solidFill>
                  <a:schemeClr val="tx1"/>
                </a:solidFill>
                <a:latin typeface="楷体_GB2312" pitchFamily="49" charset="-122"/>
                <a:ea typeface="楷体_GB2312" pitchFamily="49" charset="-122"/>
              </a:rPr>
              <a:t>分析：以灯泡为研究对象，进行受力分析，灯泡受到竖直向下的重力和电线对它竖直向上的拉力，在这两个力的作用下处于静止状态，那么这两个力就是一对平衡力，由平衡力条件可知这两个力大小相等，方向相反</a:t>
            </a:r>
            <a:r>
              <a:rPr lang="en-US" altLang="zh-CN" sz="2000" b="1" dirty="0">
                <a:solidFill>
                  <a:schemeClr val="tx1"/>
                </a:solidFill>
                <a:latin typeface="楷体_GB2312" pitchFamily="49" charset="-122"/>
                <a:ea typeface="楷体_GB2312" pitchFamily="49" charset="-122"/>
              </a:rPr>
              <a:t>,</a:t>
            </a:r>
            <a:r>
              <a:rPr lang="zh-CN" altLang="en-US" sz="2000" b="1" dirty="0">
                <a:solidFill>
                  <a:schemeClr val="tx1"/>
                </a:solidFill>
                <a:latin typeface="楷体_GB2312" pitchFamily="49" charset="-122"/>
                <a:ea typeface="楷体_GB2312" pitchFamily="49" charset="-122"/>
              </a:rPr>
              <a:t>从而可以求出拉力。</a:t>
            </a:r>
          </a:p>
        </p:txBody>
      </p:sp>
    </p:spTree>
    <p:extLst>
      <p:ext uri="{BB962C8B-B14F-4D97-AF65-F5344CB8AC3E}">
        <p14:creationId xmlns:p14="http://schemas.microsoft.com/office/powerpoint/2010/main" val="3473560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7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4" name="文本框 235523"/>
          <p:cNvSpPr txBox="1"/>
          <p:nvPr/>
        </p:nvSpPr>
        <p:spPr>
          <a:xfrm>
            <a:off x="1589030" y="865420"/>
            <a:ext cx="5965743" cy="2259080"/>
          </a:xfrm>
          <a:prstGeom prst="rect">
            <a:avLst/>
          </a:prstGeom>
          <a:noFill/>
          <a:ln w="9525">
            <a:noFill/>
          </a:ln>
        </p:spPr>
        <p:txBody>
          <a:bodyPr>
            <a:spAutoFit/>
          </a:bodyPr>
          <a:lstStyle/>
          <a:p>
            <a:pPr algn="l">
              <a:lnSpc>
                <a:spcPct val="160000"/>
              </a:lnSpc>
              <a:spcBef>
                <a:spcPct val="0"/>
              </a:spcBef>
            </a:pPr>
            <a:r>
              <a:rPr lang="zh-CN" altLang="en-US" sz="2200" b="1" dirty="0">
                <a:solidFill>
                  <a:schemeClr val="tx1"/>
                </a:solidFill>
                <a:latin typeface="楷体_GB2312" pitchFamily="49" charset="-122"/>
                <a:ea typeface="楷体_GB2312" pitchFamily="49" charset="-122"/>
              </a:rPr>
              <a:t>解：已知灯泡的质量</a:t>
            </a:r>
            <a:r>
              <a:rPr lang="en-US" altLang="zh-CN" sz="2200" b="1" dirty="0">
                <a:solidFill>
                  <a:schemeClr val="tx1"/>
                </a:solidFill>
                <a:latin typeface="楷体_GB2312" pitchFamily="49" charset="-122"/>
                <a:ea typeface="楷体_GB2312" pitchFamily="49" charset="-122"/>
              </a:rPr>
              <a:t>m=50g=0.05kg,</a:t>
            </a:r>
            <a:r>
              <a:rPr lang="zh-CN" altLang="en-US" sz="2200" b="1" dirty="0">
                <a:solidFill>
                  <a:schemeClr val="tx1"/>
                </a:solidFill>
                <a:latin typeface="楷体_GB2312" pitchFamily="49" charset="-122"/>
                <a:ea typeface="楷体_GB2312" pitchFamily="49" charset="-122"/>
              </a:rPr>
              <a:t>由</a:t>
            </a:r>
            <a:r>
              <a:rPr lang="en-US" altLang="zh-CN" sz="2200" b="1" dirty="0">
                <a:solidFill>
                  <a:schemeClr val="tx1"/>
                </a:solidFill>
                <a:latin typeface="楷体_GB2312" pitchFamily="49" charset="-122"/>
                <a:ea typeface="楷体_GB2312" pitchFamily="49" charset="-122"/>
              </a:rPr>
              <a:t>G=mg,</a:t>
            </a:r>
            <a:r>
              <a:rPr lang="zh-CN" altLang="en-US" sz="2200" b="1" dirty="0">
                <a:solidFill>
                  <a:schemeClr val="tx1"/>
                </a:solidFill>
                <a:latin typeface="楷体_GB2312" pitchFamily="49" charset="-122"/>
                <a:ea typeface="楷体_GB2312" pitchFamily="49" charset="-122"/>
              </a:rPr>
              <a:t>即可以求出灯泡的重力</a:t>
            </a:r>
            <a:r>
              <a:rPr lang="en-US" altLang="zh-CN" sz="2200" b="1" dirty="0">
                <a:solidFill>
                  <a:schemeClr val="tx1"/>
                </a:solidFill>
                <a:latin typeface="楷体_GB2312" pitchFamily="49" charset="-122"/>
                <a:ea typeface="楷体_GB2312" pitchFamily="49" charset="-122"/>
              </a:rPr>
              <a:t>G=0.05kg×9.8N/kg=0.49N,</a:t>
            </a:r>
            <a:r>
              <a:rPr lang="zh-CN" altLang="en-US" sz="2200" b="1" dirty="0">
                <a:solidFill>
                  <a:schemeClr val="tx1"/>
                </a:solidFill>
                <a:latin typeface="楷体_GB2312" pitchFamily="49" charset="-122"/>
                <a:ea typeface="楷体_GB2312" pitchFamily="49" charset="-122"/>
              </a:rPr>
              <a:t>又因拉力</a:t>
            </a:r>
            <a:r>
              <a:rPr lang="en-US" altLang="zh-CN" sz="2200" b="1" dirty="0">
                <a:solidFill>
                  <a:schemeClr val="tx1"/>
                </a:solidFill>
                <a:latin typeface="楷体_GB2312" pitchFamily="49" charset="-122"/>
                <a:ea typeface="楷体_GB2312" pitchFamily="49" charset="-122"/>
              </a:rPr>
              <a:t>F=G</a:t>
            </a:r>
            <a:r>
              <a:rPr lang="zh-CN" altLang="en-US" sz="2200" b="1" dirty="0">
                <a:solidFill>
                  <a:schemeClr val="tx1"/>
                </a:solidFill>
                <a:latin typeface="楷体_GB2312" pitchFamily="49" charset="-122"/>
                <a:ea typeface="楷体_GB2312" pitchFamily="49" charset="-122"/>
              </a:rPr>
              <a:t>，所以</a:t>
            </a:r>
            <a:r>
              <a:rPr lang="en-US" altLang="zh-CN" sz="2200" b="1" dirty="0">
                <a:solidFill>
                  <a:schemeClr val="tx1"/>
                </a:solidFill>
                <a:latin typeface="楷体_GB2312" pitchFamily="49" charset="-122"/>
                <a:ea typeface="楷体_GB2312" pitchFamily="49" charset="-122"/>
              </a:rPr>
              <a:t>F=0.49N</a:t>
            </a:r>
            <a:r>
              <a:rPr lang="zh-CN" altLang="en-US" sz="2200" b="1" dirty="0">
                <a:solidFill>
                  <a:schemeClr val="tx1"/>
                </a:solidFill>
                <a:latin typeface="楷体_GB2312" pitchFamily="49" charset="-122"/>
                <a:ea typeface="楷体_GB2312" pitchFamily="49" charset="-122"/>
              </a:rPr>
              <a:t>。方向竖直向上。</a:t>
            </a:r>
          </a:p>
          <a:p>
            <a:pPr algn="l">
              <a:lnSpc>
                <a:spcPct val="160000"/>
              </a:lnSpc>
              <a:spcBef>
                <a:spcPct val="0"/>
              </a:spcBef>
            </a:pPr>
            <a:r>
              <a:rPr lang="zh-CN" altLang="en-US" sz="2200" b="1" dirty="0">
                <a:solidFill>
                  <a:schemeClr val="tx1"/>
                </a:solidFill>
                <a:latin typeface="楷体_GB2312" pitchFamily="49" charset="-122"/>
                <a:ea typeface="楷体_GB2312" pitchFamily="49" charset="-122"/>
              </a:rPr>
              <a:t>答：电线对灯泡的拉力为</a:t>
            </a:r>
            <a:r>
              <a:rPr lang="en-US" altLang="zh-CN" sz="2200" b="1" dirty="0">
                <a:solidFill>
                  <a:schemeClr val="tx1"/>
                </a:solidFill>
                <a:latin typeface="楷体_GB2312" pitchFamily="49" charset="-122"/>
                <a:ea typeface="楷体_GB2312" pitchFamily="49" charset="-122"/>
              </a:rPr>
              <a:t>0.49N</a:t>
            </a:r>
            <a:r>
              <a:rPr lang="zh-CN" altLang="en-US" sz="2200" b="1" dirty="0">
                <a:solidFill>
                  <a:schemeClr val="tx1"/>
                </a:solidFill>
                <a:latin typeface="楷体_GB2312" pitchFamily="49" charset="-122"/>
                <a:ea typeface="楷体_GB2312" pitchFamily="49" charset="-122"/>
              </a:rPr>
              <a:t>。方向竖直向上。</a:t>
            </a:r>
          </a:p>
        </p:txBody>
      </p:sp>
      <p:pic>
        <p:nvPicPr>
          <p:cNvPr id="235525" name="图片 235524" descr="2004121511115859383"/>
          <p:cNvPicPr>
            <a:picLocks noChangeAspect="1"/>
          </p:cNvPicPr>
          <p:nvPr/>
        </p:nvPicPr>
        <p:blipFill>
          <a:blip r:embed="rId2"/>
          <a:stretch>
            <a:fillRect/>
          </a:stretch>
        </p:blipFill>
        <p:spPr>
          <a:xfrm>
            <a:off x="1763126" y="4007644"/>
            <a:ext cx="5579745" cy="912019"/>
          </a:xfrm>
          <a:prstGeom prst="rect">
            <a:avLst/>
          </a:prstGeom>
          <a:noFill/>
          <a:ln w="9525">
            <a:noFill/>
          </a:ln>
        </p:spPr>
      </p:pic>
    </p:spTree>
    <p:extLst>
      <p:ext uri="{BB962C8B-B14F-4D97-AF65-F5344CB8AC3E}">
        <p14:creationId xmlns:p14="http://schemas.microsoft.com/office/powerpoint/2010/main" val="19239440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矩形 237570"/>
          <p:cNvSpPr/>
          <p:nvPr/>
        </p:nvSpPr>
        <p:spPr>
          <a:xfrm>
            <a:off x="485752" y="325642"/>
            <a:ext cx="5496607" cy="461515"/>
          </a:xfrm>
          <a:prstGeom prst="rect">
            <a:avLst/>
          </a:prstGeom>
          <a:noFill/>
          <a:ln w="9525">
            <a:noFill/>
          </a:ln>
        </p:spPr>
        <p:txBody>
          <a:bodyPr>
            <a:spAutoFit/>
          </a:bodyPr>
          <a:lstStyle/>
          <a:p>
            <a:pPr algn="l">
              <a:spcBef>
                <a:spcPct val="0"/>
              </a:spcBef>
            </a:pPr>
            <a:r>
              <a:rPr lang="zh-CN" altLang="en-US" sz="2400" b="1" dirty="0">
                <a:solidFill>
                  <a:schemeClr val="tx1"/>
                </a:solidFill>
                <a:latin typeface="华文楷体" panose="02010600040101010101" pitchFamily="2" charset="-122"/>
                <a:ea typeface="华文楷体" panose="02010600040101010101" pitchFamily="2" charset="-122"/>
              </a:rPr>
              <a:t>平衡力与相互作用力的异同：</a:t>
            </a:r>
          </a:p>
        </p:txBody>
      </p:sp>
      <p:sp>
        <p:nvSpPr>
          <p:cNvPr id="237572" name="文本框 237571"/>
          <p:cNvSpPr txBox="1"/>
          <p:nvPr/>
        </p:nvSpPr>
        <p:spPr>
          <a:xfrm>
            <a:off x="1209712" y="1162781"/>
            <a:ext cx="3075305" cy="2868392"/>
          </a:xfrm>
          <a:prstGeom prst="rect">
            <a:avLst/>
          </a:prstGeom>
          <a:noFill/>
          <a:ln w="9525">
            <a:noFill/>
          </a:ln>
        </p:spPr>
        <p:txBody>
          <a:bodyPr wrap="none" anchor="t">
            <a:spAutoFit/>
          </a:bodyPr>
          <a:lstStyle/>
          <a:p>
            <a:pPr marL="457200" indent="-457200" algn="l">
              <a:lnSpc>
                <a:spcPct val="150000"/>
              </a:lnSpc>
              <a:spcBef>
                <a:spcPct val="0"/>
              </a:spcBef>
            </a:pPr>
            <a:r>
              <a:rPr lang="zh-CN" altLang="en-US" sz="2400" b="1" dirty="0">
                <a:solidFill>
                  <a:srgbClr val="FF0000"/>
                </a:solidFill>
                <a:latin typeface="华文楷体" panose="02010600040101010101" pitchFamily="2" charset="-122"/>
                <a:ea typeface="华文楷体" panose="02010600040101010101" pitchFamily="2" charset="-122"/>
              </a:rPr>
              <a:t>相互作用力</a:t>
            </a:r>
            <a:endParaRPr lang="zh-CN" altLang="en-US" sz="2400" b="1" dirty="0">
              <a:solidFill>
                <a:schemeClr val="tx1"/>
              </a:solidFill>
              <a:latin typeface="华文楷体" panose="02010600040101010101" pitchFamily="2" charset="-122"/>
              <a:ea typeface="华文楷体" panose="02010600040101010101" pitchFamily="2" charset="-122"/>
            </a:endParaRP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rPr>
              <a:t>1</a:t>
            </a:r>
            <a:r>
              <a:rPr lang="zh-CN" altLang="en-US" sz="2400" b="1" dirty="0">
                <a:solidFill>
                  <a:schemeClr val="tx1"/>
                </a:solidFill>
                <a:latin typeface="华文楷体" panose="02010600040101010101" pitchFamily="2" charset="-122"/>
                <a:ea typeface="华文楷体" panose="02010600040101010101" pitchFamily="2" charset="-122"/>
              </a:rPr>
              <a:t>）作用在两物体上</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rPr>
              <a:t>2</a:t>
            </a:r>
            <a:r>
              <a:rPr lang="zh-CN" altLang="en-US" sz="2400" b="1" dirty="0">
                <a:solidFill>
                  <a:schemeClr val="tx1"/>
                </a:solidFill>
                <a:latin typeface="华文楷体" panose="02010600040101010101" pitchFamily="2" charset="-122"/>
                <a:ea typeface="华文楷体" panose="02010600040101010101" pitchFamily="2" charset="-122"/>
              </a:rPr>
              <a:t>）大小相等</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rPr>
              <a:t>3</a:t>
            </a:r>
            <a:r>
              <a:rPr lang="zh-CN" altLang="en-US" sz="2400" b="1" dirty="0">
                <a:solidFill>
                  <a:schemeClr val="tx1"/>
                </a:solidFill>
                <a:latin typeface="华文楷体" panose="02010600040101010101" pitchFamily="2" charset="-122"/>
                <a:ea typeface="华文楷体" panose="02010600040101010101" pitchFamily="2" charset="-122"/>
              </a:rPr>
              <a:t>）方向相反</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rPr>
              <a:t>4</a:t>
            </a:r>
            <a:r>
              <a:rPr lang="zh-CN" altLang="en-US" sz="2400" b="1" dirty="0">
                <a:solidFill>
                  <a:schemeClr val="tx1"/>
                </a:solidFill>
                <a:latin typeface="华文楷体" panose="02010600040101010101" pitchFamily="2" charset="-122"/>
                <a:ea typeface="华文楷体" panose="02010600040101010101" pitchFamily="2" charset="-122"/>
              </a:rPr>
              <a:t>）在同一直线上</a:t>
            </a:r>
          </a:p>
        </p:txBody>
      </p:sp>
      <p:sp>
        <p:nvSpPr>
          <p:cNvPr id="237573" name="文本框 237572"/>
          <p:cNvSpPr txBox="1"/>
          <p:nvPr/>
        </p:nvSpPr>
        <p:spPr>
          <a:xfrm>
            <a:off x="4606290" y="1163017"/>
            <a:ext cx="3613150" cy="2868392"/>
          </a:xfrm>
          <a:prstGeom prst="rect">
            <a:avLst/>
          </a:prstGeom>
          <a:noFill/>
          <a:ln w="9525">
            <a:noFill/>
          </a:ln>
        </p:spPr>
        <p:txBody>
          <a:bodyPr wrap="square">
            <a:spAutoFit/>
          </a:bodyPr>
          <a:lstStyle/>
          <a:p>
            <a:pPr marL="457200" indent="-457200" algn="l">
              <a:lnSpc>
                <a:spcPct val="150000"/>
              </a:lnSpc>
              <a:spcBef>
                <a:spcPct val="0"/>
              </a:spcBef>
            </a:pPr>
            <a:r>
              <a:rPr lang="zh-CN" altLang="en-US" sz="2400"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平衡力</a:t>
            </a:r>
            <a:endPar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）作用在同一物体上</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）大小相等</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）方向相反</a:t>
            </a:r>
          </a:p>
          <a:p>
            <a:pPr marL="0" indent="0" algn="l">
              <a:lnSpc>
                <a:spcPct val="150000"/>
              </a:lnSpc>
              <a:spcBef>
                <a:spcPct val="0"/>
              </a:spcBef>
              <a:buNone/>
            </a:pP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）在同一直线 </a:t>
            </a:r>
          </a:p>
        </p:txBody>
      </p:sp>
    </p:spTree>
    <p:extLst>
      <p:ext uri="{BB962C8B-B14F-4D97-AF65-F5344CB8AC3E}">
        <p14:creationId xmlns:p14="http://schemas.microsoft.com/office/powerpoint/2010/main" val="3095555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75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2" grpId="0"/>
      <p:bldP spid="2375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7" name="文本框 256006"/>
          <p:cNvSpPr txBox="1"/>
          <p:nvPr/>
        </p:nvSpPr>
        <p:spPr>
          <a:xfrm>
            <a:off x="2155862" y="1363349"/>
            <a:ext cx="5523923" cy="461515"/>
          </a:xfrm>
          <a:prstGeom prst="rect">
            <a:avLst/>
          </a:prstGeom>
          <a:noFill/>
          <a:ln w="9525">
            <a:noFill/>
          </a:ln>
        </p:spPr>
        <p:txBody>
          <a:bodyPr>
            <a:spAutoFit/>
          </a:bodyPr>
          <a:lstStyle/>
          <a:p>
            <a:pPr algn="l">
              <a:spcBef>
                <a:spcPct val="0"/>
              </a:spcBef>
              <a:buClrTx/>
            </a:pPr>
            <a:r>
              <a:rPr lang="zh-CN" altLang="en-US" sz="2400" b="1" dirty="0">
                <a:solidFill>
                  <a:schemeClr val="tx1"/>
                </a:solidFill>
                <a:latin typeface="华文楷体" panose="02010600040101010101" pitchFamily="2" charset="-122"/>
                <a:ea typeface="华文楷体" panose="02010600040101010101" pitchFamily="2" charset="-122"/>
              </a:rPr>
              <a:t>牛顿第一定律的内容是什么？</a:t>
            </a:r>
          </a:p>
        </p:txBody>
      </p:sp>
      <p:sp>
        <p:nvSpPr>
          <p:cNvPr id="256011" name="矩形 256010"/>
          <p:cNvSpPr/>
          <p:nvPr/>
        </p:nvSpPr>
        <p:spPr>
          <a:xfrm>
            <a:off x="1215391" y="1363537"/>
            <a:ext cx="940435" cy="461515"/>
          </a:xfrm>
          <a:prstGeom prst="rect">
            <a:avLst/>
          </a:prstGeom>
          <a:noFill/>
          <a:ln w="28575">
            <a:noFill/>
          </a:ln>
        </p:spPr>
        <p:txBody>
          <a:bodyPr wrap="square">
            <a:spAutoFit/>
          </a:bodyPr>
          <a:lstStyle/>
          <a:p>
            <a:pPr>
              <a:buClrTx/>
            </a:pPr>
            <a:r>
              <a:rPr lang="zh-CN" altLang="en-US" sz="2400" b="1" dirty="0">
                <a:solidFill>
                  <a:schemeClr val="tx1"/>
                </a:solidFill>
                <a:latin typeface="华文楷体" panose="02010600040101010101" pitchFamily="2" charset="-122"/>
                <a:ea typeface="华文楷体" panose="02010600040101010101" pitchFamily="2" charset="-122"/>
              </a:rPr>
              <a:t>请问：</a:t>
            </a:r>
          </a:p>
        </p:txBody>
      </p:sp>
      <p:sp>
        <p:nvSpPr>
          <p:cNvPr id="1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8"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0010101010101" pitchFamily="2" charset="-122"/>
                <a:sym typeface="微软雅黑" panose="020B0503020204020204" charset="-122"/>
              </a:rPr>
              <a:t>1</a:t>
            </a:r>
          </a:p>
        </p:txBody>
      </p:sp>
      <p:cxnSp>
        <p:nvCxnSpPr>
          <p:cNvPr id="21" name="直接连接符 20"/>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22" name="文本框 21"/>
          <p:cNvSpPr txBox="1"/>
          <p:nvPr/>
        </p:nvSpPr>
        <p:spPr>
          <a:xfrm>
            <a:off x="1204089" y="342042"/>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90204"/>
                <a:sym typeface="Arial" panose="020B0604020202090204"/>
              </a:rPr>
              <a:t>复习导入</a:t>
            </a:r>
          </a:p>
        </p:txBody>
      </p:sp>
      <p:sp>
        <p:nvSpPr>
          <p:cNvPr id="233481" name="矩形 233480"/>
          <p:cNvSpPr/>
          <p:nvPr/>
        </p:nvSpPr>
        <p:spPr>
          <a:xfrm>
            <a:off x="625475" y="2054217"/>
            <a:ext cx="7893050" cy="1201848"/>
          </a:xfrm>
          <a:noFill/>
          <a:ln w="9525">
            <a:noFill/>
          </a:ln>
        </p:spPr>
        <p:txBody>
          <a:bodyPr wrap="square">
            <a:spAutoFit/>
          </a:bodyP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90204" pitchFamily="34" charset="0"/>
                <a:ea typeface="宋体" panose="02010600030101010101" pitchFamily="2" charset="-122"/>
              </a:defRPr>
            </a:lvl1pPr>
          </a:lstStyle>
          <a:p>
            <a:pPr lvl="0" algn="l">
              <a:lnSpc>
                <a:spcPct val="150000"/>
              </a:lnSpc>
            </a:pPr>
            <a:r>
              <a:rPr lang="zh-CN" altLang="en-US" sz="2400" b="1" dirty="0">
                <a:solidFill>
                  <a:schemeClr val="tx1"/>
                </a:solidFill>
                <a:latin typeface="华文楷体" panose="02010600040101010101" pitchFamily="2" charset="-122"/>
                <a:ea typeface="华文楷体" panose="02010600040101010101" pitchFamily="2" charset="-122"/>
              </a:rPr>
              <a:t>牛顿第一定律即惯性定律告诉我们，</a:t>
            </a:r>
            <a:r>
              <a:rPr lang="zh-CN" altLang="en-US" sz="2400" b="1" dirty="0">
                <a:solidFill>
                  <a:srgbClr val="FF0000"/>
                </a:solidFill>
                <a:latin typeface="华文楷体" panose="02010600040101010101" pitchFamily="2" charset="-122"/>
                <a:ea typeface="华文楷体" panose="02010600040101010101" pitchFamily="2" charset="-122"/>
              </a:rPr>
              <a:t>物体在不受外力的时候要保持静止状态或匀速直线运动状态。</a:t>
            </a:r>
          </a:p>
        </p:txBody>
      </p:sp>
      <p:sp>
        <p:nvSpPr>
          <p:cNvPr id="233482" name="矩形 233481"/>
          <p:cNvSpPr/>
          <p:nvPr/>
        </p:nvSpPr>
        <p:spPr>
          <a:xfrm>
            <a:off x="625476" y="3334363"/>
            <a:ext cx="7845425" cy="1357490"/>
          </a:xfr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5pPr>
          </a:lstStyle>
          <a:p>
            <a:pPr marL="0" lvl="0" indent="0">
              <a:lnSpc>
                <a:spcPct val="150000"/>
              </a:lnSpc>
              <a:spcBef>
                <a:spcPct val="0"/>
              </a:spcBef>
              <a:buNone/>
            </a:pPr>
            <a:r>
              <a:rPr lang="zh-CN" altLang="en-US" sz="2400" b="1" dirty="0">
                <a:solidFill>
                  <a:schemeClr val="tx1"/>
                </a:solidFill>
                <a:ea typeface="楷体_GB2312" pitchFamily="49" charset="-122"/>
              </a:rPr>
              <a:t>那能不能说，凡是保持静止状态或匀速直线运动状态的物体，都没有受到外力作用呢</a:t>
            </a:r>
          </a:p>
        </p:txBody>
      </p:sp>
      <p:sp>
        <p:nvSpPr>
          <p:cNvPr id="2" name="矩形 1"/>
          <p:cNvSpPr/>
          <p:nvPr/>
        </p:nvSpPr>
        <p:spPr>
          <a:xfrm rot="1140000">
            <a:off x="4511040" y="3723308"/>
            <a:ext cx="652780" cy="1201848"/>
          </a:xfrm>
          <a:prstGeom prst="rect">
            <a:avLst/>
          </a:prstGeom>
          <a:noFill/>
          <a:ln>
            <a:noFill/>
          </a:ln>
        </p:spPr>
        <p:txBody>
          <a:bodyPr wrap="square" rtlCol="0" anchor="t">
            <a:spAutoFit/>
          </a:bodyPr>
          <a:lstStyle/>
          <a:p>
            <a:pPr algn="ctr"/>
            <a:r>
              <a:rPr lang="zh-CN" alt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a typeface="宋体" charset="0"/>
              </a:rPr>
              <a:t>？</a:t>
            </a:r>
          </a:p>
        </p:txBody>
      </p:sp>
    </p:spTree>
    <p:extLst>
      <p:ext uri="{BB962C8B-B14F-4D97-AF65-F5344CB8AC3E}">
        <p14:creationId xmlns:p14="http://schemas.microsoft.com/office/powerpoint/2010/main" val="653492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3481"/>
                                        </p:tgtEl>
                                        <p:attrNameLst>
                                          <p:attrName>style.visibility</p:attrName>
                                        </p:attrNameLst>
                                      </p:cBhvr>
                                      <p:to>
                                        <p:strVal val="visible"/>
                                      </p:to>
                                    </p:set>
                                    <p:anim calcmode="lin" valueType="num">
                                      <p:cBhvr additive="base">
                                        <p:cTn id="7" dur="500" fill="hold"/>
                                        <p:tgtEl>
                                          <p:spTgt spid="233481"/>
                                        </p:tgtEl>
                                        <p:attrNameLst>
                                          <p:attrName>ppt_x</p:attrName>
                                        </p:attrNameLst>
                                      </p:cBhvr>
                                      <p:tavLst>
                                        <p:tav tm="0">
                                          <p:val>
                                            <p:strVal val="#ppt_x"/>
                                          </p:val>
                                        </p:tav>
                                        <p:tav tm="100000">
                                          <p:val>
                                            <p:strVal val="#ppt_x"/>
                                          </p:val>
                                        </p:tav>
                                      </p:tavLst>
                                    </p:anim>
                                    <p:anim calcmode="lin" valueType="num">
                                      <p:cBhvr additive="base">
                                        <p:cTn id="8" dur="500" fill="hold"/>
                                        <p:tgtEl>
                                          <p:spTgt spid="2334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3482">
                                            <p:txEl>
                                              <p:pRg st="0" end="0"/>
                                            </p:txEl>
                                          </p:spTgt>
                                        </p:tgtEl>
                                        <p:attrNameLst>
                                          <p:attrName>style.visibility</p:attrName>
                                        </p:attrNameLst>
                                      </p:cBhvr>
                                      <p:to>
                                        <p:strVal val="visible"/>
                                      </p:to>
                                    </p:set>
                                  </p:childTnLst>
                                </p:cTn>
                              </p:par>
                            </p:childTnLst>
                          </p:cTn>
                        </p:par>
                        <p:par>
                          <p:cTn id="13" fill="hold">
                            <p:stCondLst>
                              <p:cond delay="0"/>
                            </p:stCondLst>
                            <p:childTnLst>
                              <p:par>
                                <p:cTn id="14" presetID="2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edg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81" grpId="0"/>
      <p:bldP spid="233482" grpId="0" build="p"/>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矩形 279553"/>
          <p:cNvSpPr/>
          <p:nvPr/>
        </p:nvSpPr>
        <p:spPr>
          <a:xfrm>
            <a:off x="1585067" y="691354"/>
            <a:ext cx="6113015" cy="1387090"/>
          </a:xfrm>
          <a:prstGeom prst="rect">
            <a:avLst/>
          </a:prstGeom>
          <a:noFill/>
          <a:ln w="9525">
            <a:noFill/>
          </a:ln>
        </p:spPr>
        <p:txBody>
          <a:bodyPr anchor="ctr">
            <a:spAutoFit/>
          </a:bodyPr>
          <a:lstStyle/>
          <a:p>
            <a:pPr algn="l">
              <a:lnSpc>
                <a:spcPct val="120000"/>
              </a:lnSpc>
              <a:spcBef>
                <a:spcPct val="0"/>
              </a:spcBef>
              <a:buClrTx/>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二力平衡的定义：</a:t>
            </a:r>
          </a:p>
          <a:p>
            <a:pPr algn="l" eaLnBrk="1" fontAlgn="auto" latinLnBrk="0" hangingPunct="1">
              <a:lnSpc>
                <a:spcPct val="150000"/>
              </a:lnSpc>
              <a:spcBef>
                <a:spcPct val="0"/>
              </a:spcBef>
              <a:buClrTx/>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一个物体在两个力的作用下，保持静止状态或做匀速直线运动，我们就说，这两个力互相平衡或二力平衡。</a:t>
            </a:r>
          </a:p>
        </p:txBody>
      </p:sp>
      <p:sp>
        <p:nvSpPr>
          <p:cNvPr id="279555" name="矩形 279554"/>
          <p:cNvSpPr/>
          <p:nvPr/>
        </p:nvSpPr>
        <p:spPr>
          <a:xfrm>
            <a:off x="1611102" y="1985893"/>
            <a:ext cx="6203279" cy="1480029"/>
          </a:xfrm>
          <a:prstGeom prst="rect">
            <a:avLst/>
          </a:prstGeom>
          <a:noFill/>
          <a:ln w="9525">
            <a:noFill/>
          </a:ln>
        </p:spPr>
        <p:txBody>
          <a:bodyPr anchor="ctr">
            <a:spAutoFit/>
          </a:bodyPr>
          <a:lstStyle/>
          <a:p>
            <a:pPr algn="l" eaLnBrk="1" fontAlgn="auto" latinLnBrk="0" hangingPunct="1">
              <a:lnSpc>
                <a:spcPct val="150000"/>
              </a:lnSpc>
              <a:spcBef>
                <a:spcPct val="0"/>
              </a:spcBef>
              <a:buClrTx/>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二力平衡的条件（同物、等大、反向、共线）</a:t>
            </a:r>
          </a:p>
          <a:p>
            <a:pPr algn="l" eaLnBrk="1" fontAlgn="auto" latinLnBrk="0" hangingPunct="1">
              <a:lnSpc>
                <a:spcPct val="150000"/>
              </a:lnSpc>
              <a:spcBef>
                <a:spcPct val="0"/>
              </a:spcBef>
              <a:buClrTx/>
            </a:pP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作用在同一个物体上的两个力，必须大小相等，方向相反，并作用在同一直线上。</a:t>
            </a:r>
          </a:p>
        </p:txBody>
      </p:sp>
      <p:sp>
        <p:nvSpPr>
          <p:cNvPr id="279556" name="矩形 279555"/>
          <p:cNvSpPr/>
          <p:nvPr/>
        </p:nvSpPr>
        <p:spPr>
          <a:xfrm>
            <a:off x="1611101" y="3466015"/>
            <a:ext cx="6086886" cy="1017242"/>
          </a:xfrm>
          <a:prstGeom prst="rect">
            <a:avLst/>
          </a:prstGeom>
          <a:noFill/>
          <a:ln w="9525">
            <a:noFill/>
          </a:ln>
        </p:spPr>
        <p:txBody>
          <a:bodyPr anchor="ctr">
            <a:spAutoFit/>
          </a:bodyPr>
          <a:lstStyle/>
          <a:p>
            <a:pPr algn="l" eaLnBrk="1" fontAlgn="auto" latinLnBrk="0" hangingPunct="1">
              <a:lnSpc>
                <a:spcPct val="150000"/>
              </a:lnSpc>
              <a:spcBef>
                <a:spcPct val="0"/>
              </a:spcBef>
              <a:buClrTx/>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物体在平衡力作用下保持运动状态不变，即总保持静止状态或做匀速直线运动。</a:t>
            </a:r>
          </a:p>
        </p:txBody>
      </p:sp>
      <p:sp>
        <p:nvSpPr>
          <p:cNvPr id="279557" name="矩形 279556"/>
          <p:cNvSpPr/>
          <p:nvPr/>
        </p:nvSpPr>
        <p:spPr>
          <a:xfrm>
            <a:off x="1585066" y="4524930"/>
            <a:ext cx="5817282" cy="399767"/>
          </a:xfrm>
          <a:prstGeom prst="rect">
            <a:avLst/>
          </a:prstGeom>
          <a:noFill/>
          <a:ln w="9525">
            <a:noFill/>
          </a:ln>
        </p:spPr>
        <p:txBody>
          <a:bodyPr anchor="ctr">
            <a:spAutoFit/>
          </a:bodyPr>
          <a:lstStyle/>
          <a:p>
            <a:pPr algn="l">
              <a:spcBef>
                <a:spcPct val="0"/>
              </a:spcBef>
              <a:buClrTx/>
            </a:pPr>
            <a:r>
              <a:rPr lang="en-US" altLang="zh-CN"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a:t>
            </a:r>
            <a:r>
              <a:rPr lang="zh-CN" altLang="en-US" sz="20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物体受非平衡力作用时，其运动状态是变化的。</a:t>
            </a:r>
          </a:p>
        </p:txBody>
      </p:sp>
      <p:sp>
        <p:nvSpPr>
          <p:cNvPr id="2" name="Shape 108"/>
          <p:cNvSpPr/>
          <p:nvPr/>
        </p:nvSpPr>
        <p:spPr>
          <a:xfrm>
            <a:off x="303312" y="242899"/>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60624" y="284115"/>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0010101010101" pitchFamily="2" charset="-122"/>
                <a:sym typeface="微软雅黑" panose="020B0503020204020204" charset="-122"/>
              </a:rPr>
              <a:t>2</a:t>
            </a:r>
          </a:p>
        </p:txBody>
      </p:sp>
      <p:cxnSp>
        <p:nvCxnSpPr>
          <p:cNvPr id="8" name="直接连接符 7"/>
          <p:cNvCxnSpPr/>
          <p:nvPr/>
        </p:nvCxnSpPr>
        <p:spPr>
          <a:xfrm>
            <a:off x="1036379" y="775826"/>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9" name="文本框 8"/>
          <p:cNvSpPr txBox="1"/>
          <p:nvPr/>
        </p:nvSpPr>
        <p:spPr>
          <a:xfrm>
            <a:off x="1180594" y="284114"/>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90204"/>
                <a:sym typeface="Arial" panose="020B0604020202090204"/>
              </a:rPr>
              <a:t>课堂小结</a:t>
            </a:r>
          </a:p>
        </p:txBody>
      </p:sp>
    </p:spTree>
    <p:extLst>
      <p:ext uri="{BB962C8B-B14F-4D97-AF65-F5344CB8AC3E}">
        <p14:creationId xmlns:p14="http://schemas.microsoft.com/office/powerpoint/2010/main" val="1984380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018" name="矩形 211017"/>
          <p:cNvSpPr/>
          <p:nvPr/>
        </p:nvSpPr>
        <p:spPr>
          <a:xfrm>
            <a:off x="1663383" y="1047361"/>
            <a:ext cx="5123674" cy="461515"/>
          </a:xfrm>
          <a:noFill/>
          <a:ln w="9525">
            <a:noFill/>
          </a:ln>
        </p:spPr>
        <p:txBody>
          <a:bodyPr>
            <a:spAutoFit/>
          </a:bodyP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90204" pitchFamily="34" charset="0"/>
                <a:ea typeface="宋体" panose="02010600030101010101" pitchFamily="2" charset="-122"/>
              </a:defRPr>
            </a:lvl1pPr>
          </a:lstStyle>
          <a:p>
            <a:pPr lvl="0" algn="l"/>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下列哪组中的两个力相互平衡（    ）</a:t>
            </a:r>
          </a:p>
        </p:txBody>
      </p:sp>
      <p:sp>
        <p:nvSpPr>
          <p:cNvPr id="211019" name="矩形 211018"/>
          <p:cNvSpPr/>
          <p:nvPr/>
        </p:nvSpPr>
        <p:spPr>
          <a:xfrm>
            <a:off x="2588567" y="1990725"/>
            <a:ext cx="647289" cy="539354"/>
          </a:xfrm>
          <a:prstGeom prst="rect">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00">
              <a:solidFill>
                <a:schemeClr val="tx1"/>
              </a:solidFill>
            </a:endParaRPr>
          </a:p>
        </p:txBody>
      </p:sp>
      <p:sp>
        <p:nvSpPr>
          <p:cNvPr id="211020" name="直接连接符 211019"/>
          <p:cNvSpPr/>
          <p:nvPr/>
        </p:nvSpPr>
        <p:spPr>
          <a:xfrm>
            <a:off x="3219227" y="2090737"/>
            <a:ext cx="700734" cy="0"/>
          </a:xfrm>
          <a:prstGeom prst="line">
            <a:avLst/>
          </a:prstGeom>
          <a:ln w="19050" cap="flat" cmpd="sng">
            <a:solidFill>
              <a:schemeClr val="tx1"/>
            </a:solidFill>
            <a:prstDash val="solid"/>
            <a:headEnd type="none" w="med" len="med"/>
            <a:tailEnd type="stealth" w="lg" len="med"/>
          </a:ln>
        </p:spPr>
      </p:sp>
      <p:sp>
        <p:nvSpPr>
          <p:cNvPr id="211021" name="直接连接符 211020"/>
          <p:cNvSpPr/>
          <p:nvPr/>
        </p:nvSpPr>
        <p:spPr>
          <a:xfrm flipH="1">
            <a:off x="1818946" y="2359819"/>
            <a:ext cx="754180" cy="0"/>
          </a:xfrm>
          <a:prstGeom prst="line">
            <a:avLst/>
          </a:prstGeom>
          <a:ln w="9525" cap="flat" cmpd="sng">
            <a:solidFill>
              <a:schemeClr val="tx1"/>
            </a:solidFill>
            <a:prstDash val="solid"/>
            <a:headEnd type="none" w="med" len="med"/>
            <a:tailEnd type="triangle" w="med" len="med"/>
          </a:ln>
        </p:spPr>
      </p:sp>
      <p:sp>
        <p:nvSpPr>
          <p:cNvPr id="211022" name="矩形 211021"/>
          <p:cNvSpPr/>
          <p:nvPr/>
        </p:nvSpPr>
        <p:spPr>
          <a:xfrm>
            <a:off x="5697927" y="2035969"/>
            <a:ext cx="647289" cy="539354"/>
          </a:xfrm>
          <a:prstGeom prst="rect">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00">
              <a:solidFill>
                <a:schemeClr val="tx1"/>
              </a:solidFill>
            </a:endParaRPr>
          </a:p>
        </p:txBody>
      </p:sp>
      <p:sp>
        <p:nvSpPr>
          <p:cNvPr id="211023" name="直接连接符 211022"/>
          <p:cNvSpPr/>
          <p:nvPr/>
        </p:nvSpPr>
        <p:spPr>
          <a:xfrm flipV="1">
            <a:off x="6345215" y="1635918"/>
            <a:ext cx="441819" cy="400050"/>
          </a:xfrm>
          <a:prstGeom prst="line">
            <a:avLst/>
          </a:prstGeom>
          <a:ln w="9525" cap="flat" cmpd="sng">
            <a:solidFill>
              <a:schemeClr val="tx1"/>
            </a:solidFill>
            <a:prstDash val="solid"/>
            <a:headEnd type="none" w="med" len="med"/>
            <a:tailEnd type="triangle" w="med" len="med"/>
          </a:ln>
        </p:spPr>
      </p:sp>
      <p:sp>
        <p:nvSpPr>
          <p:cNvPr id="211024" name="直接连接符 211023"/>
          <p:cNvSpPr/>
          <p:nvPr/>
        </p:nvSpPr>
        <p:spPr>
          <a:xfrm flipH="1">
            <a:off x="5117148" y="2575322"/>
            <a:ext cx="580778" cy="497681"/>
          </a:xfrm>
          <a:prstGeom prst="line">
            <a:avLst/>
          </a:prstGeom>
          <a:ln w="9525" cap="flat" cmpd="sng">
            <a:solidFill>
              <a:schemeClr val="tx1"/>
            </a:solidFill>
            <a:prstDash val="solid"/>
            <a:headEnd type="none" w="med" len="med"/>
            <a:tailEnd type="triangle" w="med" len="med"/>
          </a:ln>
        </p:spPr>
      </p:sp>
      <p:sp>
        <p:nvSpPr>
          <p:cNvPr id="211025" name="直接连接符 211024"/>
          <p:cNvSpPr/>
          <p:nvPr/>
        </p:nvSpPr>
        <p:spPr>
          <a:xfrm flipH="1">
            <a:off x="5697927" y="2035969"/>
            <a:ext cx="647289" cy="539354"/>
          </a:xfrm>
          <a:prstGeom prst="line">
            <a:avLst/>
          </a:prstGeom>
          <a:ln w="15875" cap="flat" cmpd="sng">
            <a:solidFill>
              <a:schemeClr val="tx1"/>
            </a:solidFill>
            <a:prstDash val="sysDot"/>
            <a:headEnd type="none" w="med" len="med"/>
            <a:tailEnd type="none" w="med" len="med"/>
          </a:ln>
        </p:spPr>
      </p:sp>
      <p:sp>
        <p:nvSpPr>
          <p:cNvPr id="211026" name="矩形 211025"/>
          <p:cNvSpPr/>
          <p:nvPr/>
        </p:nvSpPr>
        <p:spPr>
          <a:xfrm>
            <a:off x="2581441" y="3714750"/>
            <a:ext cx="647289" cy="539354"/>
          </a:xfrm>
          <a:prstGeom prst="rect">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00">
              <a:solidFill>
                <a:schemeClr val="tx1"/>
              </a:solidFill>
            </a:endParaRPr>
          </a:p>
        </p:txBody>
      </p:sp>
      <p:sp>
        <p:nvSpPr>
          <p:cNvPr id="211027" name="直接连接符 211026"/>
          <p:cNvSpPr/>
          <p:nvPr/>
        </p:nvSpPr>
        <p:spPr>
          <a:xfrm>
            <a:off x="3282174" y="3606404"/>
            <a:ext cx="0" cy="0"/>
          </a:xfrm>
          <a:prstGeom prst="line">
            <a:avLst/>
          </a:prstGeom>
          <a:ln w="9525" cap="flat" cmpd="sng">
            <a:solidFill>
              <a:schemeClr val="tx1"/>
            </a:solidFill>
            <a:prstDash val="solid"/>
            <a:headEnd type="none" w="med" len="med"/>
            <a:tailEnd type="triangle" w="med" len="med"/>
          </a:ln>
        </p:spPr>
      </p:sp>
      <p:sp>
        <p:nvSpPr>
          <p:cNvPr id="211028" name="文本框 211027"/>
          <p:cNvSpPr txBox="1"/>
          <p:nvPr/>
        </p:nvSpPr>
        <p:spPr>
          <a:xfrm>
            <a:off x="2691895" y="2588419"/>
            <a:ext cx="323050"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A</a:t>
            </a:r>
          </a:p>
        </p:txBody>
      </p:sp>
      <p:sp>
        <p:nvSpPr>
          <p:cNvPr id="211029" name="文本框 211028"/>
          <p:cNvSpPr txBox="1"/>
          <p:nvPr/>
        </p:nvSpPr>
        <p:spPr>
          <a:xfrm>
            <a:off x="5902207" y="2566987"/>
            <a:ext cx="323050"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B</a:t>
            </a:r>
          </a:p>
        </p:txBody>
      </p:sp>
      <p:sp>
        <p:nvSpPr>
          <p:cNvPr id="211030" name="文本框 211029"/>
          <p:cNvSpPr txBox="1"/>
          <p:nvPr/>
        </p:nvSpPr>
        <p:spPr>
          <a:xfrm>
            <a:off x="2733463" y="4330303"/>
            <a:ext cx="323050"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C</a:t>
            </a:r>
          </a:p>
        </p:txBody>
      </p:sp>
      <p:sp>
        <p:nvSpPr>
          <p:cNvPr id="211031" name="文本框 211030"/>
          <p:cNvSpPr txBox="1"/>
          <p:nvPr/>
        </p:nvSpPr>
        <p:spPr>
          <a:xfrm>
            <a:off x="1523213" y="1874043"/>
            <a:ext cx="941834"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1</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2" name="文本框 211031"/>
          <p:cNvSpPr txBox="1"/>
          <p:nvPr/>
        </p:nvSpPr>
        <p:spPr>
          <a:xfrm>
            <a:off x="3381940" y="2144315"/>
            <a:ext cx="941835"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2</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3" name="文本框 211032"/>
          <p:cNvSpPr txBox="1"/>
          <p:nvPr/>
        </p:nvSpPr>
        <p:spPr>
          <a:xfrm>
            <a:off x="5213350" y="2900362"/>
            <a:ext cx="941835"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1</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4" name="文本框 211033"/>
          <p:cNvSpPr txBox="1"/>
          <p:nvPr/>
        </p:nvSpPr>
        <p:spPr>
          <a:xfrm>
            <a:off x="6583940" y="1866899"/>
            <a:ext cx="941835"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2</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5" name="文本框 211034"/>
          <p:cNvSpPr txBox="1"/>
          <p:nvPr/>
        </p:nvSpPr>
        <p:spPr>
          <a:xfrm>
            <a:off x="1531527" y="3498056"/>
            <a:ext cx="941835"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1</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6" name="文本框 211035"/>
          <p:cNvSpPr txBox="1"/>
          <p:nvPr/>
        </p:nvSpPr>
        <p:spPr>
          <a:xfrm>
            <a:off x="3390254" y="3498056"/>
            <a:ext cx="941834"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2</a:t>
            </a:r>
            <a:r>
              <a:rPr lang="en-US" altLang="zh-CN" sz="1795" b="1" dirty="0">
                <a:solidFill>
                  <a:schemeClr val="tx1"/>
                </a:solidFill>
                <a:latin typeface="宋体" panose="02010600030101010101" pitchFamily="2" charset="-122"/>
              </a:rPr>
              <a:t>=3</a:t>
            </a:r>
            <a:r>
              <a:rPr lang="zh-CN" altLang="en-US" sz="1795" b="1" dirty="0">
                <a:solidFill>
                  <a:schemeClr val="tx1"/>
                </a:solidFill>
                <a:latin typeface="宋体" panose="02010600030101010101" pitchFamily="2" charset="-122"/>
              </a:rPr>
              <a:t>牛</a:t>
            </a:r>
          </a:p>
        </p:txBody>
      </p:sp>
      <p:sp>
        <p:nvSpPr>
          <p:cNvPr id="211037" name="文本框 211036"/>
          <p:cNvSpPr txBox="1"/>
          <p:nvPr/>
        </p:nvSpPr>
        <p:spPr>
          <a:xfrm>
            <a:off x="4843980" y="3551634"/>
            <a:ext cx="941834"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1</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8" name="文本框 211037"/>
          <p:cNvSpPr txBox="1"/>
          <p:nvPr/>
        </p:nvSpPr>
        <p:spPr>
          <a:xfrm>
            <a:off x="6621946" y="3551634"/>
            <a:ext cx="941835"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F</a:t>
            </a:r>
            <a:r>
              <a:rPr lang="en-US" altLang="zh-CN" sz="1795" b="1" baseline="-25000">
                <a:solidFill>
                  <a:schemeClr val="tx1"/>
                </a:solidFill>
                <a:latin typeface="宋体" panose="02010600030101010101" pitchFamily="2" charset="-122"/>
              </a:rPr>
              <a:t>2</a:t>
            </a:r>
            <a:r>
              <a:rPr lang="en-US" altLang="zh-CN" sz="1795" b="1" dirty="0">
                <a:solidFill>
                  <a:schemeClr val="tx1"/>
                </a:solidFill>
                <a:latin typeface="宋体" panose="02010600030101010101" pitchFamily="2" charset="-122"/>
              </a:rPr>
              <a:t>=5</a:t>
            </a:r>
            <a:r>
              <a:rPr lang="zh-CN" altLang="en-US" sz="1795" b="1" dirty="0">
                <a:solidFill>
                  <a:schemeClr val="tx1"/>
                </a:solidFill>
                <a:latin typeface="宋体" panose="02010600030101010101" pitchFamily="2" charset="-122"/>
              </a:rPr>
              <a:t>牛</a:t>
            </a:r>
          </a:p>
        </p:txBody>
      </p:sp>
      <p:sp>
        <p:nvSpPr>
          <p:cNvPr id="211039" name="矩形 211038"/>
          <p:cNvSpPr/>
          <p:nvPr/>
        </p:nvSpPr>
        <p:spPr>
          <a:xfrm>
            <a:off x="5706240" y="3714751"/>
            <a:ext cx="324238" cy="594122"/>
          </a:xfrm>
          <a:prstGeom prst="rect">
            <a:avLst/>
          </a:prstGeom>
          <a:solidFill>
            <a:srgbClr val="FF3300"/>
          </a:solidFill>
          <a:ln w="9525" cap="flat" cmpd="sng">
            <a:solidFill>
              <a:schemeClr val="tx1"/>
            </a:solidFill>
            <a:prstDash val="solid"/>
            <a:miter/>
            <a:headEnd type="none" w="med" len="med"/>
            <a:tailEnd type="none" w="med" len="med"/>
          </a:ln>
        </p:spPr>
        <p:txBody>
          <a:bodyPr/>
          <a:lstStyle/>
          <a:p>
            <a:endParaRPr lang="zh-CN" altLang="en-US" sz="100">
              <a:solidFill>
                <a:schemeClr val="tx1"/>
              </a:solidFill>
            </a:endParaRPr>
          </a:p>
        </p:txBody>
      </p:sp>
      <p:sp>
        <p:nvSpPr>
          <p:cNvPr id="211040" name="矩形 211039"/>
          <p:cNvSpPr/>
          <p:nvPr/>
        </p:nvSpPr>
        <p:spPr>
          <a:xfrm>
            <a:off x="6137369" y="3714751"/>
            <a:ext cx="323050" cy="594122"/>
          </a:xfrm>
          <a:prstGeom prst="rect">
            <a:avLst/>
          </a:prstGeom>
          <a:solidFill>
            <a:srgbClr val="FF9900"/>
          </a:solidFill>
          <a:ln w="9525" cap="flat" cmpd="sng">
            <a:solidFill>
              <a:schemeClr val="tx1"/>
            </a:solidFill>
            <a:prstDash val="solid"/>
            <a:miter/>
            <a:headEnd type="none" w="med" len="med"/>
            <a:tailEnd type="none" w="med" len="med"/>
          </a:ln>
        </p:spPr>
        <p:txBody>
          <a:bodyPr/>
          <a:lstStyle/>
          <a:p>
            <a:endParaRPr lang="zh-CN" altLang="en-US" sz="100">
              <a:solidFill>
                <a:schemeClr val="tx1"/>
              </a:solidFill>
            </a:endParaRPr>
          </a:p>
        </p:txBody>
      </p:sp>
      <p:sp>
        <p:nvSpPr>
          <p:cNvPr id="211041" name="直接连接符 211040"/>
          <p:cNvSpPr/>
          <p:nvPr/>
        </p:nvSpPr>
        <p:spPr>
          <a:xfrm>
            <a:off x="6406974" y="3983832"/>
            <a:ext cx="699546" cy="0"/>
          </a:xfrm>
          <a:prstGeom prst="line">
            <a:avLst/>
          </a:prstGeom>
          <a:ln w="9525" cap="flat" cmpd="sng">
            <a:solidFill>
              <a:schemeClr val="tx1"/>
            </a:solidFill>
            <a:prstDash val="solid"/>
            <a:headEnd type="none" w="med" len="med"/>
            <a:tailEnd type="triangle" w="med" len="med"/>
          </a:ln>
        </p:spPr>
      </p:sp>
      <p:sp>
        <p:nvSpPr>
          <p:cNvPr id="211042" name="直接连接符 211041"/>
          <p:cNvSpPr/>
          <p:nvPr/>
        </p:nvSpPr>
        <p:spPr>
          <a:xfrm flipH="1">
            <a:off x="4940182" y="3992166"/>
            <a:ext cx="754180" cy="0"/>
          </a:xfrm>
          <a:prstGeom prst="line">
            <a:avLst/>
          </a:prstGeom>
          <a:ln w="9525" cap="flat" cmpd="sng">
            <a:solidFill>
              <a:schemeClr val="tx1"/>
            </a:solidFill>
            <a:prstDash val="solid"/>
            <a:headEnd type="none" w="med" len="med"/>
            <a:tailEnd type="triangle" w="med" len="med"/>
          </a:ln>
        </p:spPr>
      </p:sp>
      <p:sp>
        <p:nvSpPr>
          <p:cNvPr id="211043" name="直接连接符 211042"/>
          <p:cNvSpPr/>
          <p:nvPr/>
        </p:nvSpPr>
        <p:spPr>
          <a:xfrm>
            <a:off x="3228729" y="3983832"/>
            <a:ext cx="591467" cy="0"/>
          </a:xfrm>
          <a:prstGeom prst="line">
            <a:avLst/>
          </a:prstGeom>
          <a:ln w="9525" cap="flat" cmpd="sng">
            <a:solidFill>
              <a:schemeClr val="tx1"/>
            </a:solidFill>
            <a:prstDash val="solid"/>
            <a:headEnd type="none" w="med" len="med"/>
            <a:tailEnd type="triangle" w="med" len="med"/>
          </a:ln>
        </p:spPr>
      </p:sp>
      <p:sp>
        <p:nvSpPr>
          <p:cNvPr id="211044" name="直接连接符 211043"/>
          <p:cNvSpPr/>
          <p:nvPr/>
        </p:nvSpPr>
        <p:spPr>
          <a:xfrm flipH="1">
            <a:off x="1827260" y="3983832"/>
            <a:ext cx="755368" cy="0"/>
          </a:xfrm>
          <a:prstGeom prst="line">
            <a:avLst/>
          </a:prstGeom>
          <a:ln w="9525" cap="flat" cmpd="sng">
            <a:solidFill>
              <a:schemeClr val="tx1"/>
            </a:solidFill>
            <a:prstDash val="solid"/>
            <a:headEnd type="none" w="med" len="med"/>
            <a:tailEnd type="triangle" w="med" len="med"/>
          </a:ln>
        </p:spPr>
      </p:sp>
      <p:sp>
        <p:nvSpPr>
          <p:cNvPr id="211045" name="文本框 211044"/>
          <p:cNvSpPr txBox="1"/>
          <p:nvPr/>
        </p:nvSpPr>
        <p:spPr>
          <a:xfrm>
            <a:off x="6224906" y="1047161"/>
            <a:ext cx="309245" cy="461515"/>
          </a:xfrm>
          <a:prstGeom prst="rect">
            <a:avLst/>
          </a:prstGeom>
          <a:noFill/>
          <a:ln w="9525">
            <a:noFill/>
          </a:ln>
        </p:spPr>
        <p:txBody>
          <a:bodyPr wrap="square">
            <a:spAutoFit/>
          </a:bodyPr>
          <a:lstStyle/>
          <a:p>
            <a:pPr algn="l">
              <a:buClrTx/>
            </a:pPr>
            <a:r>
              <a:rPr lang="en-US" altLang="zh-CN" sz="2400" b="1">
                <a:solidFill>
                  <a:srgbClr val="FF0000"/>
                </a:solidFill>
                <a:latin typeface="宋体" panose="02010600030101010101" pitchFamily="2" charset="-122"/>
              </a:rPr>
              <a:t>B</a:t>
            </a:r>
          </a:p>
        </p:txBody>
      </p:sp>
      <p:sp>
        <p:nvSpPr>
          <p:cNvPr id="211046" name="文本框 211045"/>
          <p:cNvSpPr txBox="1"/>
          <p:nvPr/>
        </p:nvSpPr>
        <p:spPr>
          <a:xfrm>
            <a:off x="5885580" y="4355306"/>
            <a:ext cx="323050" cy="369212"/>
          </a:xfrm>
          <a:prstGeom prst="rect">
            <a:avLst/>
          </a:prstGeom>
          <a:noFill/>
          <a:ln w="9525">
            <a:noFill/>
          </a:ln>
        </p:spPr>
        <p:txBody>
          <a:bodyPr>
            <a:spAutoFit/>
          </a:bodyPr>
          <a:lstStyle/>
          <a:p>
            <a:pPr algn="l">
              <a:buClrTx/>
            </a:pPr>
            <a:r>
              <a:rPr lang="en-US" altLang="zh-CN" sz="1795" b="1">
                <a:solidFill>
                  <a:schemeClr val="tx1"/>
                </a:solidFill>
                <a:latin typeface="宋体" panose="02010600030101010101" pitchFamily="2" charset="-122"/>
              </a:rPr>
              <a:t>D</a:t>
            </a:r>
          </a:p>
        </p:txBody>
      </p:sp>
      <p:sp>
        <p:nvSpPr>
          <p:cNvPr id="3" name="Shape 108"/>
          <p:cNvSpPr/>
          <p:nvPr/>
        </p:nvSpPr>
        <p:spPr>
          <a:xfrm>
            <a:off x="336967" y="141684"/>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Shape 112"/>
          <p:cNvSpPr/>
          <p:nvPr/>
        </p:nvSpPr>
        <p:spPr>
          <a:xfrm>
            <a:off x="294279" y="182900"/>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0010101010101" pitchFamily="2" charset="-122"/>
                <a:sym typeface="微软雅黑" panose="020B0503020204020204" charset="-122"/>
              </a:rPr>
              <a:t>3</a:t>
            </a:r>
          </a:p>
        </p:txBody>
      </p:sp>
      <p:cxnSp>
        <p:nvCxnSpPr>
          <p:cNvPr id="8" name="直接连接符 7"/>
          <p:cNvCxnSpPr/>
          <p:nvPr/>
        </p:nvCxnSpPr>
        <p:spPr>
          <a:xfrm>
            <a:off x="1070034" y="674611"/>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9" name="文本框 8"/>
          <p:cNvSpPr txBox="1"/>
          <p:nvPr/>
        </p:nvSpPr>
        <p:spPr>
          <a:xfrm>
            <a:off x="1214249" y="182900"/>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90204"/>
                <a:sym typeface="Arial" panose="020B0604020202090204"/>
              </a:rPr>
              <a:t>课堂巩固</a:t>
            </a:r>
          </a:p>
        </p:txBody>
      </p:sp>
    </p:spTree>
    <p:extLst>
      <p:ext uri="{BB962C8B-B14F-4D97-AF65-F5344CB8AC3E}">
        <p14:creationId xmlns:p14="http://schemas.microsoft.com/office/powerpoint/2010/main" val="1528462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1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0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文本框 269313"/>
          <p:cNvSpPr txBox="1"/>
          <p:nvPr/>
        </p:nvSpPr>
        <p:spPr>
          <a:xfrm>
            <a:off x="1297305" y="762613"/>
            <a:ext cx="6549390" cy="2636680"/>
          </a:xfrm>
          <a:prstGeom prst="rect">
            <a:avLst/>
          </a:prstGeom>
          <a:noFill/>
          <a:ln w="9525">
            <a:noFill/>
          </a:ln>
        </p:spPr>
        <p:txBody>
          <a:bodyPr wrap="square">
            <a:spAutoFit/>
          </a:bodyPr>
          <a:lstStyle/>
          <a:p>
            <a:pPr algn="l" eaLnBrk="1" fontAlgn="auto" latinLnBrk="0" hangingPunct="1">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用手握住酒瓶，酒瓶不会掉下来的原因是（     ）</a:t>
            </a:r>
            <a:endPar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pPr algn="l" eaLnBrk="1" fontAlgn="auto" latinLnBrk="0" hangingPunct="1">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手握酒瓶的力大于酒瓶受到的力</a:t>
            </a:r>
          </a:p>
          <a:p>
            <a:pPr algn="l" eaLnBrk="1" fontAlgn="auto" latinLnBrk="0" hangingPunct="1">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B.</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手对酒瓶的压力与酒瓶受到的重力相平衡</a:t>
            </a:r>
          </a:p>
          <a:p>
            <a:pPr algn="l" eaLnBrk="1" fontAlgn="auto" latinLnBrk="0" hangingPunct="1">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C.</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手对酒瓶的摩擦力与酒瓶受到的重力相平衡</a:t>
            </a:r>
          </a:p>
          <a:p>
            <a:pPr algn="l" eaLnBrk="1" fontAlgn="auto" latinLnBrk="0" hangingPunct="1">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D.</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手对酒瓶的摩擦力大于酒瓶受到的重力</a:t>
            </a:r>
          </a:p>
        </p:txBody>
      </p:sp>
      <p:sp>
        <p:nvSpPr>
          <p:cNvPr id="269315" name="文本框 269314"/>
          <p:cNvSpPr txBox="1"/>
          <p:nvPr/>
        </p:nvSpPr>
        <p:spPr>
          <a:xfrm>
            <a:off x="6866890" y="921756"/>
            <a:ext cx="604520" cy="430959"/>
          </a:xfrm>
          <a:prstGeom prst="rect">
            <a:avLst/>
          </a:prstGeom>
          <a:noFill/>
          <a:ln w="9525">
            <a:noFill/>
          </a:ln>
        </p:spPr>
        <p:txBody>
          <a:bodyPr wrap="square">
            <a:spAutoFit/>
          </a:bodyPr>
          <a:lstStyle/>
          <a:p>
            <a:pPr algn="l">
              <a:buClrTx/>
            </a:pPr>
            <a:r>
              <a:rPr lang="en-US" altLang="zh-CN" sz="2200" b="1">
                <a:solidFill>
                  <a:srgbClr val="FF0000"/>
                </a:solidFill>
                <a:latin typeface="华文楷体" panose="02010600040101010101" pitchFamily="2" charset="-122"/>
                <a:ea typeface="华文楷体" panose="02010600040101010101" pitchFamily="2" charset="-122"/>
              </a:rPr>
              <a:t>C</a:t>
            </a:r>
          </a:p>
        </p:txBody>
      </p:sp>
      <p:pic>
        <p:nvPicPr>
          <p:cNvPr id="269317" name="图片 269316" descr="182"/>
          <p:cNvPicPr>
            <a:picLocks noChangeAspect="1"/>
          </p:cNvPicPr>
          <p:nvPr/>
        </p:nvPicPr>
        <p:blipFill>
          <a:blip r:embed="rId2"/>
          <a:stretch>
            <a:fillRect/>
          </a:stretch>
        </p:blipFill>
        <p:spPr>
          <a:xfrm>
            <a:off x="1637230" y="4437460"/>
            <a:ext cx="5871916" cy="447675"/>
          </a:xfrm>
          <a:prstGeom prst="rect">
            <a:avLst/>
          </a:prstGeom>
          <a:noFill/>
          <a:ln w="9525">
            <a:noFill/>
          </a:ln>
        </p:spPr>
      </p:pic>
    </p:spTree>
    <p:extLst>
      <p:ext uri="{BB962C8B-B14F-4D97-AF65-F5344CB8AC3E}">
        <p14:creationId xmlns:p14="http://schemas.microsoft.com/office/powerpoint/2010/main" val="3585608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9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1362" name="对象 271361"/>
          <p:cNvGraphicFramePr/>
          <p:nvPr/>
        </p:nvGraphicFramePr>
        <p:xfrm>
          <a:off x="1473601" y="2108103"/>
          <a:ext cx="5930113" cy="1843088"/>
        </p:xfrm>
        <a:graphic>
          <a:graphicData uri="http://schemas.openxmlformats.org/presentationml/2006/ole">
            <mc:AlternateContent xmlns:mc="http://schemas.openxmlformats.org/markup-compatibility/2006">
              <mc:Choice xmlns:v="urn:schemas-microsoft-com:vml" Requires="v">
                <p:oleObj spid="_x0000_s4100" r:id="rId3" imgW="9439275" imgH="4523105" progId="Photoshop.Image.6">
                  <p:embed/>
                </p:oleObj>
              </mc:Choice>
              <mc:Fallback>
                <p:oleObj r:id="rId3" imgW="9439275" imgH="4523105" progId="Photoshop.Image.6">
                  <p:embed/>
                  <p:pic>
                    <p:nvPicPr>
                      <p:cNvPr id="0" name=""/>
                      <p:cNvPicPr/>
                      <p:nvPr/>
                    </p:nvPicPr>
                    <p:blipFill>
                      <a:blip r:embed="rId4">
                        <a:clrChange>
                          <a:clrFrom>
                            <a:srgbClr val="FFFFFF"/>
                          </a:clrFrom>
                          <a:clrTo>
                            <a:srgbClr val="FFFFFF">
                              <a:alpha val="0"/>
                            </a:srgbClr>
                          </a:clrTo>
                        </a:clrChange>
                      </a:blip>
                      <a:srcRect t="39008" b="546"/>
                      <a:stretch>
                        <a:fillRect/>
                      </a:stretch>
                    </p:blipFill>
                    <p:spPr>
                      <a:xfrm>
                        <a:off x="1473601" y="2108103"/>
                        <a:ext cx="5930113" cy="1843088"/>
                      </a:xfrm>
                      <a:prstGeom prst="rect">
                        <a:avLst/>
                      </a:prstGeom>
                      <a:noFill/>
                      <a:ln w="38100">
                        <a:noFill/>
                        <a:miter/>
                      </a:ln>
                    </p:spPr>
                  </p:pic>
                </p:oleObj>
              </mc:Fallback>
            </mc:AlternateContent>
          </a:graphicData>
        </a:graphic>
      </p:graphicFrame>
      <p:sp>
        <p:nvSpPr>
          <p:cNvPr id="271363" name="文本框 271362"/>
          <p:cNvSpPr txBox="1"/>
          <p:nvPr/>
        </p:nvSpPr>
        <p:spPr>
          <a:xfrm>
            <a:off x="5656628" y="1352998"/>
            <a:ext cx="516643" cy="461515"/>
          </a:xfrm>
          <a:prstGeom prst="rect">
            <a:avLst/>
          </a:prstGeom>
          <a:noFill/>
          <a:ln w="9525">
            <a:noFill/>
          </a:ln>
        </p:spPr>
        <p:txBody>
          <a:bodyPr>
            <a:spAutoFit/>
          </a:bodyPr>
          <a:lstStyle/>
          <a:p>
            <a:pPr algn="l">
              <a:buClrTx/>
            </a:pPr>
            <a:r>
              <a:rPr lang="en-US" altLang="zh-CN" sz="2400" b="1">
                <a:solidFill>
                  <a:srgbClr val="FF0000"/>
                </a:solidFill>
                <a:latin typeface="宋体" panose="02010600030101010101" pitchFamily="2" charset="-122"/>
              </a:rPr>
              <a:t>B</a:t>
            </a:r>
          </a:p>
        </p:txBody>
      </p:sp>
      <p:sp>
        <p:nvSpPr>
          <p:cNvPr id="271364" name="文本框 271363"/>
          <p:cNvSpPr txBox="1"/>
          <p:nvPr/>
        </p:nvSpPr>
        <p:spPr>
          <a:xfrm>
            <a:off x="1094940" y="704520"/>
            <a:ext cx="6173588" cy="1109545"/>
          </a:xfrm>
          <a:prstGeom prst="rect">
            <a:avLst/>
          </a:prstGeom>
          <a:noFill/>
          <a:ln w="9525">
            <a:noFill/>
          </a:ln>
        </p:spPr>
        <p:txBody>
          <a:bodyPr>
            <a:spAutoFit/>
          </a:bodyPr>
          <a:lstStyle/>
          <a:p>
            <a:pPr algn="l">
              <a:lnSpc>
                <a:spcPct val="150000"/>
              </a:lnSpc>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一小球重</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牛，沿右上方</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45°</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角的方向做匀速直线运动</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则小球受力示意图正确的是（   ）</a:t>
            </a:r>
          </a:p>
        </p:txBody>
      </p:sp>
    </p:spTree>
    <p:extLst>
      <p:ext uri="{BB962C8B-B14F-4D97-AF65-F5344CB8AC3E}">
        <p14:creationId xmlns:p14="http://schemas.microsoft.com/office/powerpoint/2010/main" val="1761511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1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文本框 270337"/>
          <p:cNvSpPr txBox="1"/>
          <p:nvPr/>
        </p:nvSpPr>
        <p:spPr>
          <a:xfrm>
            <a:off x="1018540" y="495890"/>
            <a:ext cx="6687820" cy="1618802"/>
          </a:xfrm>
          <a:prstGeom prst="rect">
            <a:avLst/>
          </a:prstGeom>
          <a:noFill/>
          <a:ln w="9525">
            <a:noFill/>
          </a:ln>
        </p:spPr>
        <p:txBody>
          <a:bodyPr wrap="square">
            <a:spAutoFit/>
          </a:bodyPr>
          <a:lstStyle/>
          <a:p>
            <a:pPr algn="l">
              <a:lnSpc>
                <a:spcPct val="150000"/>
              </a:lnSpc>
              <a:spcBef>
                <a:spcPct val="0"/>
              </a:spcBef>
              <a:buClrTx/>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4.</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如图，一木块在同一水平面上做匀速直线运动，第一次速度小，拉力为</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F</a:t>
            </a:r>
            <a:r>
              <a:rPr lang="en-US" altLang="zh-CN" sz="2200" b="1" baseline="-2500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第二次速度大，拉力为</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F</a:t>
            </a:r>
            <a:r>
              <a:rPr lang="en-US" altLang="zh-CN" sz="2200" b="1" baseline="-2500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这两次拉力的大小关系是</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F</a:t>
            </a:r>
            <a:r>
              <a:rPr lang="en-US" altLang="zh-CN" sz="2200" b="1" baseline="-2500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1</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_____F</a:t>
            </a:r>
            <a:r>
              <a:rPr lang="en-US" altLang="zh-CN" sz="2200" b="1" baseline="-2500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2  </a:t>
            </a:r>
            <a:r>
              <a:rPr lang="en-US" altLang="zh-CN" sz="2200" b="1">
                <a:solidFill>
                  <a:schemeClr val="tx1"/>
                </a:solidFill>
                <a:latin typeface="华文楷体" panose="02010600040101010101" pitchFamily="2" charset="-122"/>
                <a:ea typeface="华文楷体" panose="02010600040101010101" pitchFamily="2" charset="-122"/>
                <a:cs typeface="华文楷体" panose="02010600040101010101" pitchFamily="2" charset="-122"/>
              </a:rPr>
              <a:t>.</a:t>
            </a:r>
          </a:p>
        </p:txBody>
      </p:sp>
      <p:sp>
        <p:nvSpPr>
          <p:cNvPr id="270339" name="文本框 270338"/>
          <p:cNvSpPr txBox="1"/>
          <p:nvPr/>
        </p:nvSpPr>
        <p:spPr>
          <a:xfrm>
            <a:off x="3879850" y="1629624"/>
            <a:ext cx="859790" cy="399767"/>
          </a:xfrm>
          <a:prstGeom prst="rect">
            <a:avLst/>
          </a:prstGeom>
          <a:noFill/>
          <a:ln w="9525">
            <a:noFill/>
          </a:ln>
        </p:spPr>
        <p:txBody>
          <a:bodyPr wrap="square">
            <a:spAutoFit/>
          </a:bodyPr>
          <a:lstStyle/>
          <a:p>
            <a:pPr algn="l">
              <a:buClrTx/>
            </a:pPr>
            <a:r>
              <a:rPr lang="zh-CN" altLang="en-US" sz="2000" b="1" dirty="0">
                <a:solidFill>
                  <a:srgbClr val="FF0000"/>
                </a:solidFill>
                <a:latin typeface="Tahoma" panose="020B0604030504040204" pitchFamily="34" charset="0"/>
              </a:rPr>
              <a:t>等于</a:t>
            </a:r>
          </a:p>
        </p:txBody>
      </p:sp>
      <p:sp>
        <p:nvSpPr>
          <p:cNvPr id="270340" name="矩形 270339"/>
          <p:cNvSpPr/>
          <p:nvPr/>
        </p:nvSpPr>
        <p:spPr>
          <a:xfrm>
            <a:off x="2678831" y="2950369"/>
            <a:ext cx="1077231" cy="648891"/>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100"/>
          </a:p>
        </p:txBody>
      </p:sp>
      <p:sp>
        <p:nvSpPr>
          <p:cNvPr id="270341" name="直接连接符 270340"/>
          <p:cNvSpPr/>
          <p:nvPr/>
        </p:nvSpPr>
        <p:spPr>
          <a:xfrm flipV="1">
            <a:off x="1761937" y="3599260"/>
            <a:ext cx="5711578" cy="0"/>
          </a:xfrm>
          <a:prstGeom prst="line">
            <a:avLst/>
          </a:prstGeom>
          <a:ln w="9525" cap="flat" cmpd="sng">
            <a:solidFill>
              <a:schemeClr val="tx1"/>
            </a:solidFill>
            <a:prstDash val="solid"/>
            <a:headEnd type="none" w="med" len="med"/>
            <a:tailEnd type="none" w="med" len="med"/>
          </a:ln>
        </p:spPr>
      </p:sp>
      <p:grpSp>
        <p:nvGrpSpPr>
          <p:cNvPr id="270342" name="组合 270341"/>
          <p:cNvGrpSpPr/>
          <p:nvPr/>
        </p:nvGrpSpPr>
        <p:grpSpPr>
          <a:xfrm>
            <a:off x="1816571" y="2788444"/>
            <a:ext cx="1400281" cy="486966"/>
            <a:chOff x="204" y="2205"/>
            <a:chExt cx="1179" cy="409"/>
          </a:xfrm>
        </p:grpSpPr>
        <p:sp>
          <p:nvSpPr>
            <p:cNvPr id="270343" name="文本框 270342"/>
            <p:cNvSpPr txBox="1"/>
            <p:nvPr/>
          </p:nvSpPr>
          <p:spPr>
            <a:xfrm>
              <a:off x="204" y="2205"/>
              <a:ext cx="544" cy="310"/>
            </a:xfrm>
            <a:prstGeom prst="rect">
              <a:avLst/>
            </a:prstGeom>
            <a:noFill/>
            <a:ln w="9525">
              <a:noFill/>
            </a:ln>
          </p:spPr>
          <p:txBody>
            <a:bodyPr>
              <a:spAutoFit/>
            </a:bodyPr>
            <a:lstStyle/>
            <a:p>
              <a:pPr algn="l">
                <a:buClrTx/>
              </a:pPr>
              <a:r>
                <a:rPr lang="en-US" altLang="zh-CN" sz="1795" b="1">
                  <a:solidFill>
                    <a:srgbClr val="FF0000"/>
                  </a:solidFill>
                  <a:latin typeface="宋体" panose="02010600030101010101" pitchFamily="2" charset="-122"/>
                </a:rPr>
                <a:t>f</a:t>
              </a:r>
            </a:p>
          </p:txBody>
        </p:sp>
        <p:sp>
          <p:nvSpPr>
            <p:cNvPr id="270344" name="直接连接符 270343"/>
            <p:cNvSpPr/>
            <p:nvPr/>
          </p:nvSpPr>
          <p:spPr>
            <a:xfrm flipH="1">
              <a:off x="295" y="2614"/>
              <a:ext cx="1088" cy="0"/>
            </a:xfrm>
            <a:prstGeom prst="line">
              <a:avLst/>
            </a:prstGeom>
            <a:ln w="57150" cap="flat" cmpd="sng">
              <a:solidFill>
                <a:srgbClr val="FF0000"/>
              </a:solidFill>
              <a:prstDash val="solid"/>
              <a:headEnd type="none" w="med" len="med"/>
              <a:tailEnd type="triangle" w="med" len="med"/>
            </a:ln>
          </p:spPr>
        </p:sp>
      </p:grpSp>
      <p:sp>
        <p:nvSpPr>
          <p:cNvPr id="270347" name="直接连接符 270346"/>
          <p:cNvSpPr/>
          <p:nvPr/>
        </p:nvSpPr>
        <p:spPr>
          <a:xfrm>
            <a:off x="3216852" y="3275409"/>
            <a:ext cx="1400280" cy="0"/>
          </a:xfrm>
          <a:prstGeom prst="line">
            <a:avLst/>
          </a:prstGeom>
          <a:ln w="57150" cap="flat" cmpd="sng">
            <a:solidFill>
              <a:srgbClr val="FF0000"/>
            </a:solidFill>
            <a:prstDash val="solid"/>
            <a:headEnd type="none" w="med" len="med"/>
            <a:tailEnd type="triangle" w="med" len="med"/>
          </a:ln>
        </p:spPr>
      </p:sp>
      <p:sp>
        <p:nvSpPr>
          <p:cNvPr id="270348" name="文本框 270347"/>
          <p:cNvSpPr txBox="1"/>
          <p:nvPr/>
        </p:nvSpPr>
        <p:spPr>
          <a:xfrm>
            <a:off x="4455608" y="2788444"/>
            <a:ext cx="2440693" cy="369212"/>
          </a:xfrm>
          <a:prstGeom prst="rect">
            <a:avLst/>
          </a:prstGeom>
          <a:noFill/>
          <a:ln w="9525">
            <a:noFill/>
          </a:ln>
        </p:spPr>
        <p:txBody>
          <a:bodyPr>
            <a:spAutoFit/>
          </a:bodyPr>
          <a:lstStyle/>
          <a:p>
            <a:pPr algn="l">
              <a:buClrTx/>
            </a:pPr>
            <a:r>
              <a:rPr lang="en-US" altLang="zh-CN" sz="1795" b="1">
                <a:solidFill>
                  <a:srgbClr val="FF0000"/>
                </a:solidFill>
                <a:latin typeface="Tahoma" panose="020B0604030504040204" pitchFamily="34" charset="0"/>
              </a:rPr>
              <a:t>F</a:t>
            </a:r>
            <a:r>
              <a:rPr lang="en-US" altLang="zh-CN" sz="1795" b="1" baseline="-25000" dirty="0">
                <a:solidFill>
                  <a:srgbClr val="FF0000"/>
                </a:solidFill>
                <a:latin typeface="Tahoma" panose="020B0604030504040204" pitchFamily="34" charset="0"/>
              </a:rPr>
              <a:t>1</a:t>
            </a:r>
            <a:r>
              <a:rPr lang="zh-CN" altLang="en-US" sz="1795" b="1" baseline="-25000" dirty="0">
                <a:solidFill>
                  <a:srgbClr val="FF0000"/>
                </a:solidFill>
                <a:latin typeface="Tahoma" panose="020B0604030504040204" pitchFamily="34" charset="0"/>
              </a:rPr>
              <a:t>（</a:t>
            </a:r>
            <a:r>
              <a:rPr lang="en-US" altLang="zh-CN" sz="1795" b="1">
                <a:solidFill>
                  <a:srgbClr val="FF0000"/>
                </a:solidFill>
                <a:latin typeface="Tahoma" panose="020B0604030504040204" pitchFamily="34" charset="0"/>
              </a:rPr>
              <a:t>F</a:t>
            </a:r>
            <a:r>
              <a:rPr lang="en-US" altLang="zh-CN" sz="1795" b="1" baseline="-25000" dirty="0">
                <a:solidFill>
                  <a:srgbClr val="FF0000"/>
                </a:solidFill>
                <a:latin typeface="Tahoma" panose="020B0604030504040204" pitchFamily="34" charset="0"/>
              </a:rPr>
              <a:t>2</a:t>
            </a:r>
            <a:r>
              <a:rPr lang="zh-CN" altLang="en-US" sz="1795" b="1" baseline="-25000" dirty="0">
                <a:solidFill>
                  <a:srgbClr val="FF0000"/>
                </a:solidFill>
                <a:latin typeface="Tahoma" panose="020B0604030504040204" pitchFamily="34" charset="0"/>
              </a:rPr>
              <a:t>）</a:t>
            </a:r>
          </a:p>
        </p:txBody>
      </p:sp>
      <p:sp>
        <p:nvSpPr>
          <p:cNvPr id="270349" name="椭圆 270348"/>
          <p:cNvSpPr/>
          <p:nvPr/>
        </p:nvSpPr>
        <p:spPr>
          <a:xfrm>
            <a:off x="3163405" y="3220641"/>
            <a:ext cx="106892" cy="107157"/>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sz="100"/>
          </a:p>
        </p:txBody>
      </p:sp>
    </p:spTree>
    <p:extLst>
      <p:ext uri="{BB962C8B-B14F-4D97-AF65-F5344CB8AC3E}">
        <p14:creationId xmlns:p14="http://schemas.microsoft.com/office/powerpoint/2010/main" val="3599114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0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46" name="图片 231445" descr="1538607_175233191188_2"/>
          <p:cNvPicPr>
            <a:picLocks noChangeAspect="1"/>
          </p:cNvPicPr>
          <p:nvPr/>
        </p:nvPicPr>
        <p:blipFill>
          <a:blip r:embed="rId2"/>
          <a:srcRect l="8350" t="27785" r="6934" b="33150"/>
          <a:stretch>
            <a:fillRect/>
          </a:stretch>
        </p:blipFill>
        <p:spPr>
          <a:xfrm>
            <a:off x="4162696" y="3183461"/>
            <a:ext cx="1122362" cy="366712"/>
          </a:xfrm>
          <a:prstGeom prst="rect">
            <a:avLst/>
          </a:prstGeom>
          <a:noFill/>
          <a:ln w="9525">
            <a:noFill/>
          </a:ln>
        </p:spPr>
      </p:pic>
      <p:sp>
        <p:nvSpPr>
          <p:cNvPr id="231427" name="矩形 231426"/>
          <p:cNvSpPr/>
          <p:nvPr/>
        </p:nvSpPr>
        <p:spPr>
          <a:xfrm>
            <a:off x="991235" y="421411"/>
            <a:ext cx="7161530" cy="1618802"/>
          </a:xfrm>
          <a:noFill/>
          <a:ln w="9525">
            <a:noFill/>
          </a:ln>
        </p:spPr>
        <p:txBody>
          <a:bodyPr wrap="square">
            <a:spAutoFit/>
          </a:bodyPr>
          <a:lst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u="none" kern="1200" baseline="0">
                <a:solidFill>
                  <a:schemeClr val="tx1"/>
                </a:solidFill>
                <a:latin typeface="Arial" panose="020B060402020209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9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Arial" panose="020B060402020209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9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90204" pitchFamily="34" charset="0"/>
                <a:ea typeface="宋体" panose="02010600030101010101" pitchFamily="2" charset="-122"/>
              </a:defRPr>
            </a:lvl5pPr>
          </a:lstStyle>
          <a:p>
            <a:pPr marL="0" lvl="0" indent="0">
              <a:lnSpc>
                <a:spcPct val="150000"/>
              </a:lnSpc>
              <a:spcBef>
                <a:spcPct val="0"/>
              </a:spcBef>
              <a:buNone/>
            </a:pP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5.</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质量为</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5t</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的汽车，在平直的公路上匀速前进，汽车受到几个力？若它所受到的阻力是车重的</a:t>
            </a:r>
            <a:r>
              <a:rPr lang="en-US" altLang="zh-CN"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0.05</a:t>
            </a:r>
            <a:r>
              <a:rPr lang="zh-CN" altLang="en-US" sz="22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倍，求汽车发动机的牵引力。</a:t>
            </a:r>
          </a:p>
        </p:txBody>
      </p:sp>
      <p:sp>
        <p:nvSpPr>
          <p:cNvPr id="231428" name="文本框 231427"/>
          <p:cNvSpPr txBox="1"/>
          <p:nvPr/>
        </p:nvSpPr>
        <p:spPr>
          <a:xfrm>
            <a:off x="3813517" y="1647554"/>
            <a:ext cx="1723331" cy="507984"/>
          </a:xfrm>
          <a:prstGeom prst="rect">
            <a:avLst/>
          </a:prstGeom>
          <a:noFill/>
          <a:ln w="9525">
            <a:noFill/>
          </a:ln>
        </p:spPr>
        <p:txBody>
          <a:bodyPr>
            <a:spAutoFit/>
          </a:bodyPr>
          <a:lstStyle/>
          <a:p>
            <a:pPr algn="l">
              <a:lnSpc>
                <a:spcPct val="150000"/>
              </a:lnSpc>
              <a:spcBef>
                <a:spcPct val="0"/>
              </a:spcBef>
              <a:buClrTx/>
            </a:pPr>
            <a:r>
              <a:rPr lang="en-US" altLang="zh-CN" sz="1795" b="1" dirty="0">
                <a:solidFill>
                  <a:srgbClr val="FF0000"/>
                </a:solidFill>
                <a:latin typeface="宋体" panose="02010600030101010101" pitchFamily="2" charset="-122"/>
              </a:rPr>
              <a:t>2450</a:t>
            </a:r>
            <a:r>
              <a:rPr lang="zh-CN" altLang="en-US" sz="1795" b="1" dirty="0">
                <a:solidFill>
                  <a:srgbClr val="FF0000"/>
                </a:solidFill>
                <a:latin typeface="宋体" panose="02010600030101010101" pitchFamily="2" charset="-122"/>
              </a:rPr>
              <a:t>牛</a:t>
            </a:r>
          </a:p>
        </p:txBody>
      </p:sp>
      <p:sp>
        <p:nvSpPr>
          <p:cNvPr id="231430" name="直接连接符 231429"/>
          <p:cNvSpPr/>
          <p:nvPr/>
        </p:nvSpPr>
        <p:spPr>
          <a:xfrm>
            <a:off x="3023706" y="3606132"/>
            <a:ext cx="3555929" cy="0"/>
          </a:xfrm>
          <a:prstGeom prst="line">
            <a:avLst/>
          </a:prstGeom>
          <a:ln w="9525" cap="flat" cmpd="sng">
            <a:solidFill>
              <a:schemeClr val="tx1"/>
            </a:solidFill>
            <a:prstDash val="solid"/>
            <a:headEnd type="none" w="med" len="med"/>
            <a:tailEnd type="none" w="med" len="med"/>
          </a:ln>
        </p:spPr>
      </p:sp>
      <p:grpSp>
        <p:nvGrpSpPr>
          <p:cNvPr id="231431" name="组合 231430"/>
          <p:cNvGrpSpPr/>
          <p:nvPr/>
        </p:nvGrpSpPr>
        <p:grpSpPr>
          <a:xfrm>
            <a:off x="4640145" y="3287044"/>
            <a:ext cx="377684" cy="1534715"/>
            <a:chOff x="1383" y="2704"/>
            <a:chExt cx="318" cy="1289"/>
          </a:xfrm>
        </p:grpSpPr>
        <p:grpSp>
          <p:nvGrpSpPr>
            <p:cNvPr id="231432" name="组合 231431"/>
            <p:cNvGrpSpPr/>
            <p:nvPr/>
          </p:nvGrpSpPr>
          <p:grpSpPr>
            <a:xfrm>
              <a:off x="1383" y="2750"/>
              <a:ext cx="318" cy="1243"/>
              <a:chOff x="1383" y="2750"/>
              <a:chExt cx="318" cy="1243"/>
            </a:xfrm>
          </p:grpSpPr>
          <p:sp>
            <p:nvSpPr>
              <p:cNvPr id="231433" name="直接连接符 231432"/>
              <p:cNvSpPr/>
              <p:nvPr/>
            </p:nvSpPr>
            <p:spPr>
              <a:xfrm>
                <a:off x="1429" y="2750"/>
                <a:ext cx="0" cy="1088"/>
              </a:xfrm>
              <a:prstGeom prst="line">
                <a:avLst/>
              </a:prstGeom>
              <a:ln w="57150" cap="flat" cmpd="sng">
                <a:solidFill>
                  <a:srgbClr val="FF0000"/>
                </a:solidFill>
                <a:prstDash val="solid"/>
                <a:headEnd type="none" w="med" len="med"/>
                <a:tailEnd type="stealth" w="lg" len="lg"/>
              </a:ln>
            </p:spPr>
          </p:sp>
          <p:sp>
            <p:nvSpPr>
              <p:cNvPr id="231434" name="文本框 231433"/>
              <p:cNvSpPr txBox="1"/>
              <p:nvPr/>
            </p:nvSpPr>
            <p:spPr>
              <a:xfrm>
                <a:off x="1383" y="3566"/>
                <a:ext cx="318" cy="427"/>
              </a:xfrm>
              <a:prstGeom prst="rect">
                <a:avLst/>
              </a:prstGeom>
              <a:noFill/>
              <a:ln w="9525">
                <a:noFill/>
              </a:ln>
            </p:spPr>
            <p:txBody>
              <a:bodyPr>
                <a:spAutoFit/>
              </a:bodyPr>
              <a:lstStyle/>
              <a:p>
                <a:pPr algn="l">
                  <a:spcBef>
                    <a:spcPct val="0"/>
                  </a:spcBef>
                  <a:buClrTx/>
                </a:pPr>
                <a:r>
                  <a:rPr lang="zh-CN" altLang="en-US" sz="2695" b="1" dirty="0">
                    <a:solidFill>
                      <a:srgbClr val="FF3300"/>
                    </a:solidFill>
                    <a:latin typeface="Arial" panose="020B0604020202090204" pitchFamily="34" charset="0"/>
                  </a:rPr>
                  <a:t>Ｇ</a:t>
                </a:r>
                <a:endParaRPr lang="zh-CN" altLang="en-US" sz="100" dirty="0">
                  <a:solidFill>
                    <a:schemeClr val="tx1"/>
                  </a:solidFill>
                  <a:latin typeface="Tahoma" panose="020B0604030504040204" pitchFamily="34" charset="0"/>
                </a:endParaRPr>
              </a:p>
            </p:txBody>
          </p:sp>
        </p:grpSp>
        <p:sp>
          <p:nvSpPr>
            <p:cNvPr id="231435" name="椭圆 231434"/>
            <p:cNvSpPr/>
            <p:nvPr/>
          </p:nvSpPr>
          <p:spPr>
            <a:xfrm>
              <a:off x="1383" y="2704"/>
              <a:ext cx="91" cy="90"/>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p>
              <a:pPr>
                <a:spcBef>
                  <a:spcPct val="0"/>
                </a:spcBef>
                <a:buClrTx/>
              </a:pPr>
              <a:endParaRPr sz="100" dirty="0">
                <a:solidFill>
                  <a:schemeClr val="tx1"/>
                </a:solidFill>
                <a:latin typeface="Tahoma" panose="020B0604030504040204" pitchFamily="34" charset="0"/>
              </a:endParaRPr>
            </a:p>
          </p:txBody>
        </p:sp>
      </p:grpSp>
      <p:grpSp>
        <p:nvGrpSpPr>
          <p:cNvPr id="231436" name="组合 231435"/>
          <p:cNvGrpSpPr/>
          <p:nvPr/>
        </p:nvGrpSpPr>
        <p:grpSpPr>
          <a:xfrm>
            <a:off x="4705469" y="1996407"/>
            <a:ext cx="473887" cy="1285875"/>
            <a:chOff x="1302" y="1579"/>
            <a:chExt cx="399" cy="1080"/>
          </a:xfrm>
        </p:grpSpPr>
        <p:sp>
          <p:nvSpPr>
            <p:cNvPr id="231437" name="直接连接符 231436"/>
            <p:cNvSpPr/>
            <p:nvPr/>
          </p:nvSpPr>
          <p:spPr>
            <a:xfrm flipV="1">
              <a:off x="1302" y="1624"/>
              <a:ext cx="8" cy="1035"/>
            </a:xfrm>
            <a:prstGeom prst="line">
              <a:avLst/>
            </a:prstGeom>
            <a:ln w="57150" cap="flat" cmpd="sng">
              <a:solidFill>
                <a:srgbClr val="FF0000"/>
              </a:solidFill>
              <a:prstDash val="solid"/>
              <a:headEnd type="none" w="med" len="med"/>
              <a:tailEnd type="stealth" w="lg" len="lg"/>
            </a:ln>
          </p:spPr>
        </p:sp>
        <p:sp>
          <p:nvSpPr>
            <p:cNvPr id="231438" name="文本框 231437"/>
            <p:cNvSpPr txBox="1"/>
            <p:nvPr/>
          </p:nvSpPr>
          <p:spPr>
            <a:xfrm>
              <a:off x="1383" y="1579"/>
              <a:ext cx="318" cy="310"/>
            </a:xfrm>
            <a:prstGeom prst="rect">
              <a:avLst/>
            </a:prstGeom>
            <a:noFill/>
            <a:ln w="9525">
              <a:noFill/>
            </a:ln>
          </p:spPr>
          <p:txBody>
            <a:bodyPr>
              <a:spAutoFit/>
            </a:bodyPr>
            <a:lstStyle/>
            <a:p>
              <a:pPr algn="l">
                <a:spcBef>
                  <a:spcPct val="0"/>
                </a:spcBef>
                <a:buClrTx/>
              </a:pPr>
              <a:r>
                <a:rPr lang="en-US" altLang="zh-CN" sz="1795" b="1">
                  <a:solidFill>
                    <a:srgbClr val="FF0000"/>
                  </a:solidFill>
                  <a:latin typeface="Tahoma" panose="020B0604030504040204" pitchFamily="34" charset="0"/>
                </a:rPr>
                <a:t>N</a:t>
              </a:r>
            </a:p>
          </p:txBody>
        </p:sp>
      </p:grpSp>
      <p:grpSp>
        <p:nvGrpSpPr>
          <p:cNvPr id="231439" name="组合 231438"/>
          <p:cNvGrpSpPr/>
          <p:nvPr/>
        </p:nvGrpSpPr>
        <p:grpSpPr>
          <a:xfrm>
            <a:off x="4748225" y="3066779"/>
            <a:ext cx="1023785" cy="508397"/>
            <a:chOff x="1973" y="2523"/>
            <a:chExt cx="862" cy="427"/>
          </a:xfrm>
        </p:grpSpPr>
        <p:sp>
          <p:nvSpPr>
            <p:cNvPr id="231440" name="直接连接符 231439"/>
            <p:cNvSpPr/>
            <p:nvPr/>
          </p:nvSpPr>
          <p:spPr>
            <a:xfrm>
              <a:off x="1973" y="2750"/>
              <a:ext cx="499" cy="0"/>
            </a:xfrm>
            <a:prstGeom prst="line">
              <a:avLst/>
            </a:prstGeom>
            <a:ln w="57150" cap="flat" cmpd="sng">
              <a:solidFill>
                <a:srgbClr val="FF0000"/>
              </a:solidFill>
              <a:prstDash val="solid"/>
              <a:headEnd type="none" w="med" len="med"/>
              <a:tailEnd type="stealth" w="lg" len="lg"/>
            </a:ln>
          </p:spPr>
        </p:sp>
        <p:sp>
          <p:nvSpPr>
            <p:cNvPr id="231441" name="文本框 231440"/>
            <p:cNvSpPr txBox="1"/>
            <p:nvPr/>
          </p:nvSpPr>
          <p:spPr>
            <a:xfrm>
              <a:off x="2517" y="2523"/>
              <a:ext cx="318" cy="427"/>
            </a:xfrm>
            <a:prstGeom prst="rect">
              <a:avLst/>
            </a:prstGeom>
            <a:noFill/>
            <a:ln w="9525">
              <a:noFill/>
            </a:ln>
          </p:spPr>
          <p:txBody>
            <a:bodyPr>
              <a:spAutoFit/>
            </a:bodyPr>
            <a:lstStyle/>
            <a:p>
              <a:pPr algn="l">
                <a:spcBef>
                  <a:spcPct val="0"/>
                </a:spcBef>
                <a:buClrTx/>
              </a:pPr>
              <a:r>
                <a:rPr lang="en-US" altLang="zh-CN" sz="2695" b="1">
                  <a:solidFill>
                    <a:srgbClr val="FF3300"/>
                  </a:solidFill>
                  <a:latin typeface="Arial" panose="020B0604020202090204" pitchFamily="34" charset="0"/>
                </a:rPr>
                <a:t>F</a:t>
              </a:r>
              <a:endParaRPr lang="en-US" altLang="zh-CN" sz="100">
                <a:solidFill>
                  <a:schemeClr val="tx1"/>
                </a:solidFill>
                <a:latin typeface="Tahoma" panose="020B0604030504040204" pitchFamily="34" charset="0"/>
              </a:endParaRPr>
            </a:p>
          </p:txBody>
        </p:sp>
      </p:grpSp>
      <p:grpSp>
        <p:nvGrpSpPr>
          <p:cNvPr id="231442" name="组合 231441"/>
          <p:cNvGrpSpPr/>
          <p:nvPr/>
        </p:nvGrpSpPr>
        <p:grpSpPr>
          <a:xfrm>
            <a:off x="3724440" y="3125119"/>
            <a:ext cx="915706" cy="508397"/>
            <a:chOff x="1111" y="2568"/>
            <a:chExt cx="771" cy="427"/>
          </a:xfrm>
        </p:grpSpPr>
        <p:sp>
          <p:nvSpPr>
            <p:cNvPr id="231443" name="直接连接符 231442"/>
            <p:cNvSpPr/>
            <p:nvPr/>
          </p:nvSpPr>
          <p:spPr>
            <a:xfrm flipH="1">
              <a:off x="1383" y="2750"/>
              <a:ext cx="499" cy="0"/>
            </a:xfrm>
            <a:prstGeom prst="line">
              <a:avLst/>
            </a:prstGeom>
            <a:ln w="57150" cap="flat" cmpd="sng">
              <a:solidFill>
                <a:srgbClr val="FF0000"/>
              </a:solidFill>
              <a:prstDash val="solid"/>
              <a:headEnd type="none" w="med" len="med"/>
              <a:tailEnd type="stealth" w="lg" len="lg"/>
            </a:ln>
          </p:spPr>
        </p:sp>
        <p:sp>
          <p:nvSpPr>
            <p:cNvPr id="231444" name="文本框 231443"/>
            <p:cNvSpPr txBox="1"/>
            <p:nvPr/>
          </p:nvSpPr>
          <p:spPr>
            <a:xfrm>
              <a:off x="1111" y="2568"/>
              <a:ext cx="318" cy="427"/>
            </a:xfrm>
            <a:prstGeom prst="rect">
              <a:avLst/>
            </a:prstGeom>
            <a:noFill/>
            <a:ln w="9525">
              <a:noFill/>
            </a:ln>
          </p:spPr>
          <p:txBody>
            <a:bodyPr>
              <a:spAutoFit/>
            </a:bodyPr>
            <a:lstStyle/>
            <a:p>
              <a:pPr algn="l">
                <a:spcBef>
                  <a:spcPct val="0"/>
                </a:spcBef>
                <a:buClrTx/>
              </a:pPr>
              <a:r>
                <a:rPr lang="en-US" altLang="zh-CN" sz="2695" b="1">
                  <a:solidFill>
                    <a:srgbClr val="FF3300"/>
                  </a:solidFill>
                  <a:latin typeface="Arial" panose="020B0604020202090204" pitchFamily="34" charset="0"/>
                </a:rPr>
                <a:t>f</a:t>
              </a:r>
              <a:endParaRPr lang="en-US" altLang="zh-CN" sz="100">
                <a:solidFill>
                  <a:schemeClr val="tx1"/>
                </a:solidFill>
                <a:latin typeface="Tahoma" panose="020B0604030504040204" pitchFamily="34" charset="0"/>
              </a:endParaRPr>
            </a:p>
          </p:txBody>
        </p:sp>
      </p:grpSp>
    </p:spTree>
    <p:extLst>
      <p:ext uri="{BB962C8B-B14F-4D97-AF65-F5344CB8AC3E}">
        <p14:creationId xmlns:p14="http://schemas.microsoft.com/office/powerpoint/2010/main" val="2483607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4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文本框 272385"/>
          <p:cNvSpPr txBox="1"/>
          <p:nvPr/>
        </p:nvSpPr>
        <p:spPr>
          <a:xfrm>
            <a:off x="1184910" y="805264"/>
            <a:ext cx="6774180" cy="2868392"/>
          </a:xfrm>
          <a:prstGeom prst="rect">
            <a:avLst/>
          </a:prstGeom>
          <a:noFill/>
          <a:ln w="9525">
            <a:noFill/>
          </a:ln>
        </p:spPr>
        <p:txBody>
          <a:bodyPr wrap="square">
            <a:spAutoFit/>
          </a:bodyPr>
          <a:lstStyle/>
          <a:p>
            <a:pPr algn="l">
              <a:lnSpc>
                <a:spcPct val="150000"/>
              </a:lnSpc>
              <a:spcBef>
                <a:spcPct val="0"/>
              </a:spcBef>
              <a:buClrTx/>
            </a:pP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6.</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有一重为</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9.8</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牛的木块，在水平桌面上滑动时受到</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0.2</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牛的摩擦力，要使它在水平面上做匀速直线运动，则它所受的水平拉力是</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______</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牛；要使它在竖直方向上匀速上升，则在竖直方向上的拉力是</a:t>
            </a:r>
            <a:r>
              <a:rPr lang="en-US" altLang="zh-CN"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______</a:t>
            </a:r>
            <a:r>
              <a:rPr lang="zh-CN" altLang="en-US" sz="2400" b="1"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牛。</a:t>
            </a:r>
          </a:p>
        </p:txBody>
      </p:sp>
      <p:sp>
        <p:nvSpPr>
          <p:cNvPr id="272387" name="文本框 272386"/>
          <p:cNvSpPr txBox="1"/>
          <p:nvPr/>
        </p:nvSpPr>
        <p:spPr>
          <a:xfrm>
            <a:off x="5351146" y="2009021"/>
            <a:ext cx="782955" cy="461515"/>
          </a:xfrm>
          <a:prstGeom prst="rect">
            <a:avLst/>
          </a:prstGeom>
          <a:noFill/>
          <a:ln w="9525">
            <a:noFill/>
          </a:ln>
        </p:spPr>
        <p:txBody>
          <a:bodyPr wrap="square">
            <a:spAutoFit/>
          </a:bodyPr>
          <a:lstStyle/>
          <a:p>
            <a:pPr algn="l">
              <a:buClrTx/>
            </a:pPr>
            <a:r>
              <a:rPr lang="en-US" altLang="zh-CN" sz="2400" b="1">
                <a:solidFill>
                  <a:srgbClr val="FF0000"/>
                </a:solidFill>
                <a:latin typeface="华文楷体" panose="02010600040101010101" pitchFamily="2" charset="-122"/>
                <a:ea typeface="华文楷体" panose="02010600040101010101" pitchFamily="2" charset="-122"/>
              </a:rPr>
              <a:t>0.2</a:t>
            </a:r>
          </a:p>
        </p:txBody>
      </p:sp>
      <p:sp>
        <p:nvSpPr>
          <p:cNvPr id="272388" name="文本框 272387"/>
          <p:cNvSpPr txBox="1"/>
          <p:nvPr/>
        </p:nvSpPr>
        <p:spPr>
          <a:xfrm>
            <a:off x="1772921" y="3119202"/>
            <a:ext cx="842645" cy="461515"/>
          </a:xfrm>
          <a:prstGeom prst="rect">
            <a:avLst/>
          </a:prstGeom>
          <a:noFill/>
          <a:ln w="9525">
            <a:noFill/>
          </a:ln>
        </p:spPr>
        <p:txBody>
          <a:bodyPr wrap="square">
            <a:spAutoFit/>
          </a:bodyPr>
          <a:lstStyle/>
          <a:p>
            <a:pPr algn="l">
              <a:buClrTx/>
            </a:pPr>
            <a:r>
              <a:rPr lang="en-US" altLang="zh-CN" sz="2400" b="1">
                <a:solidFill>
                  <a:srgbClr val="FF0000"/>
                </a:solidFill>
                <a:latin typeface="华文楷体" panose="02010600040101010101" pitchFamily="2" charset="-122"/>
                <a:ea typeface="华文楷体" panose="02010600040101010101" pitchFamily="2" charset="-122"/>
              </a:rPr>
              <a:t>9.8</a:t>
            </a:r>
          </a:p>
        </p:txBody>
      </p:sp>
    </p:spTree>
    <p:extLst>
      <p:ext uri="{BB962C8B-B14F-4D97-AF65-F5344CB8AC3E}">
        <p14:creationId xmlns:p14="http://schemas.microsoft.com/office/powerpoint/2010/main" val="1177835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23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2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p:bldP spid="2723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直接连接符 243714"/>
          <p:cNvSpPr/>
          <p:nvPr/>
        </p:nvSpPr>
        <p:spPr>
          <a:xfrm>
            <a:off x="2747717" y="1085850"/>
            <a:ext cx="3420533" cy="0"/>
          </a:xfrm>
          <a:prstGeom prst="line">
            <a:avLst/>
          </a:prstGeom>
          <a:ln w="76200" cap="flat" cmpd="sng">
            <a:solidFill>
              <a:schemeClr val="tx1"/>
            </a:solidFill>
            <a:prstDash val="solid"/>
            <a:headEnd type="none" w="med" len="med"/>
            <a:tailEnd type="none" w="med" len="med"/>
          </a:ln>
        </p:spPr>
      </p:sp>
      <p:sp>
        <p:nvSpPr>
          <p:cNvPr id="243716" name="直接连接符 243715"/>
          <p:cNvSpPr/>
          <p:nvPr/>
        </p:nvSpPr>
        <p:spPr>
          <a:xfrm flipH="1">
            <a:off x="3032760" y="800099"/>
            <a:ext cx="228036" cy="285750"/>
          </a:xfrm>
          <a:prstGeom prst="line">
            <a:avLst/>
          </a:prstGeom>
          <a:ln w="76200" cap="flat" cmpd="sng">
            <a:solidFill>
              <a:schemeClr val="tx1"/>
            </a:solidFill>
            <a:prstDash val="solid"/>
            <a:headEnd type="none" w="med" len="med"/>
            <a:tailEnd type="none" w="med" len="med"/>
          </a:ln>
        </p:spPr>
      </p:sp>
      <p:sp>
        <p:nvSpPr>
          <p:cNvPr id="243717" name="直接连接符 243716"/>
          <p:cNvSpPr/>
          <p:nvPr/>
        </p:nvSpPr>
        <p:spPr>
          <a:xfrm flipH="1">
            <a:off x="3374813" y="800099"/>
            <a:ext cx="228036" cy="285750"/>
          </a:xfrm>
          <a:prstGeom prst="line">
            <a:avLst/>
          </a:prstGeom>
          <a:ln w="76200" cap="flat" cmpd="sng">
            <a:solidFill>
              <a:schemeClr val="tx1"/>
            </a:solidFill>
            <a:prstDash val="solid"/>
            <a:headEnd type="none" w="med" len="med"/>
            <a:tailEnd type="none" w="med" len="med"/>
          </a:ln>
        </p:spPr>
      </p:sp>
      <p:sp>
        <p:nvSpPr>
          <p:cNvPr id="243718" name="直接连接符 243717"/>
          <p:cNvSpPr/>
          <p:nvPr/>
        </p:nvSpPr>
        <p:spPr>
          <a:xfrm flipH="1">
            <a:off x="3716867" y="800099"/>
            <a:ext cx="228036" cy="285750"/>
          </a:xfrm>
          <a:prstGeom prst="line">
            <a:avLst/>
          </a:prstGeom>
          <a:ln w="76200" cap="flat" cmpd="sng">
            <a:solidFill>
              <a:schemeClr val="tx1"/>
            </a:solidFill>
            <a:prstDash val="solid"/>
            <a:headEnd type="none" w="med" len="med"/>
            <a:tailEnd type="none" w="med" len="med"/>
          </a:ln>
        </p:spPr>
      </p:sp>
      <p:sp>
        <p:nvSpPr>
          <p:cNvPr id="243719" name="直接连接符 243718"/>
          <p:cNvSpPr/>
          <p:nvPr/>
        </p:nvSpPr>
        <p:spPr>
          <a:xfrm flipH="1">
            <a:off x="4058920" y="800099"/>
            <a:ext cx="228036" cy="285750"/>
          </a:xfrm>
          <a:prstGeom prst="line">
            <a:avLst/>
          </a:prstGeom>
          <a:ln w="76200" cap="flat" cmpd="sng">
            <a:solidFill>
              <a:schemeClr val="tx1"/>
            </a:solidFill>
            <a:prstDash val="solid"/>
            <a:headEnd type="none" w="med" len="med"/>
            <a:tailEnd type="none" w="med" len="med"/>
          </a:ln>
        </p:spPr>
      </p:sp>
      <p:sp>
        <p:nvSpPr>
          <p:cNvPr id="243720" name="直接连接符 243719"/>
          <p:cNvSpPr/>
          <p:nvPr/>
        </p:nvSpPr>
        <p:spPr>
          <a:xfrm flipH="1">
            <a:off x="4400973" y="800099"/>
            <a:ext cx="228036" cy="285750"/>
          </a:xfrm>
          <a:prstGeom prst="line">
            <a:avLst/>
          </a:prstGeom>
          <a:ln w="76200" cap="flat" cmpd="sng">
            <a:solidFill>
              <a:schemeClr val="tx1"/>
            </a:solidFill>
            <a:prstDash val="solid"/>
            <a:headEnd type="none" w="med" len="med"/>
            <a:tailEnd type="none" w="med" len="med"/>
          </a:ln>
        </p:spPr>
      </p:sp>
      <p:sp>
        <p:nvSpPr>
          <p:cNvPr id="243721" name="直接连接符 243720"/>
          <p:cNvSpPr/>
          <p:nvPr/>
        </p:nvSpPr>
        <p:spPr>
          <a:xfrm flipH="1">
            <a:off x="4686018" y="800099"/>
            <a:ext cx="228036" cy="285750"/>
          </a:xfrm>
          <a:prstGeom prst="line">
            <a:avLst/>
          </a:prstGeom>
          <a:ln w="76200" cap="flat" cmpd="sng">
            <a:solidFill>
              <a:schemeClr val="tx1"/>
            </a:solidFill>
            <a:prstDash val="solid"/>
            <a:headEnd type="none" w="med" len="med"/>
            <a:tailEnd type="none" w="med" len="med"/>
          </a:ln>
        </p:spPr>
      </p:sp>
      <p:sp>
        <p:nvSpPr>
          <p:cNvPr id="243722" name="直接连接符 243721"/>
          <p:cNvSpPr/>
          <p:nvPr/>
        </p:nvSpPr>
        <p:spPr>
          <a:xfrm flipH="1">
            <a:off x="4971062" y="800099"/>
            <a:ext cx="228036" cy="285750"/>
          </a:xfrm>
          <a:prstGeom prst="line">
            <a:avLst/>
          </a:prstGeom>
          <a:ln w="76200" cap="flat" cmpd="sng">
            <a:solidFill>
              <a:schemeClr val="tx1"/>
            </a:solidFill>
            <a:prstDash val="solid"/>
            <a:headEnd type="none" w="med" len="med"/>
            <a:tailEnd type="none" w="med" len="med"/>
          </a:ln>
        </p:spPr>
      </p:sp>
      <p:sp>
        <p:nvSpPr>
          <p:cNvPr id="243723" name="直接连接符 243722"/>
          <p:cNvSpPr/>
          <p:nvPr/>
        </p:nvSpPr>
        <p:spPr>
          <a:xfrm flipH="1">
            <a:off x="5313116" y="800099"/>
            <a:ext cx="228036" cy="285750"/>
          </a:xfrm>
          <a:prstGeom prst="line">
            <a:avLst/>
          </a:prstGeom>
          <a:ln w="76200" cap="flat" cmpd="sng">
            <a:solidFill>
              <a:schemeClr val="tx1"/>
            </a:solidFill>
            <a:prstDash val="solid"/>
            <a:headEnd type="none" w="med" len="med"/>
            <a:tailEnd type="none" w="med" len="med"/>
          </a:ln>
        </p:spPr>
      </p:sp>
      <p:sp>
        <p:nvSpPr>
          <p:cNvPr id="243724" name="直接连接符 243723"/>
          <p:cNvSpPr/>
          <p:nvPr/>
        </p:nvSpPr>
        <p:spPr>
          <a:xfrm flipH="1">
            <a:off x="5598160" y="800099"/>
            <a:ext cx="228036" cy="285750"/>
          </a:xfrm>
          <a:prstGeom prst="line">
            <a:avLst/>
          </a:prstGeom>
          <a:ln w="76200" cap="flat" cmpd="sng">
            <a:solidFill>
              <a:schemeClr val="tx1"/>
            </a:solidFill>
            <a:prstDash val="solid"/>
            <a:headEnd type="none" w="med" len="med"/>
            <a:tailEnd type="none" w="med" len="med"/>
          </a:ln>
        </p:spPr>
      </p:sp>
      <p:sp>
        <p:nvSpPr>
          <p:cNvPr id="243725" name="直接连接符 243724"/>
          <p:cNvSpPr/>
          <p:nvPr/>
        </p:nvSpPr>
        <p:spPr>
          <a:xfrm>
            <a:off x="4229947" y="1085851"/>
            <a:ext cx="0" cy="1714500"/>
          </a:xfrm>
          <a:prstGeom prst="line">
            <a:avLst/>
          </a:prstGeom>
          <a:ln w="38100" cap="flat" cmpd="sng">
            <a:solidFill>
              <a:schemeClr val="tx1"/>
            </a:solidFill>
            <a:prstDash val="solid"/>
            <a:headEnd type="none" w="med" len="med"/>
            <a:tailEnd type="none" w="med" len="med"/>
          </a:ln>
        </p:spPr>
      </p:sp>
      <p:sp>
        <p:nvSpPr>
          <p:cNvPr id="243726" name="椭圆 243725"/>
          <p:cNvSpPr/>
          <p:nvPr/>
        </p:nvSpPr>
        <p:spPr>
          <a:xfrm>
            <a:off x="4001912" y="3714750"/>
            <a:ext cx="456071" cy="400050"/>
          </a:xfrm>
          <a:prstGeom prst="ellipse">
            <a:avLst/>
          </a:prstGeom>
          <a:gradFill rotWithShape="0">
            <a:gsLst>
              <a:gs pos="0">
                <a:srgbClr val="4D0808">
                  <a:alpha val="100000"/>
                </a:srgbClr>
              </a:gs>
              <a:gs pos="30000">
                <a:srgbClr val="FF0300">
                  <a:alpha val="100000"/>
                </a:srgbClr>
              </a:gs>
              <a:gs pos="55000">
                <a:srgbClr val="FF7A00">
                  <a:alpha val="100000"/>
                </a:srgbClr>
              </a:gs>
              <a:gs pos="100000">
                <a:srgbClr val="FFF200">
                  <a:alpha val="100000"/>
                </a:srgbClr>
              </a:gs>
            </a:gsLst>
            <a:lin ang="5400000" scaled="1"/>
            <a:tileRect/>
          </a:gradFill>
          <a:ln w="38100" cap="flat" cmpd="sng">
            <a:solidFill>
              <a:schemeClr val="tx1"/>
            </a:solidFill>
            <a:prstDash val="solid"/>
            <a:headEnd type="none" w="med" len="med"/>
            <a:tailEnd type="none" w="med" len="med"/>
          </a:ln>
        </p:spPr>
        <p:txBody>
          <a:bodyPr/>
          <a:lstStyle/>
          <a:p>
            <a:endParaRPr lang="zh-CN" altLang="en-US" sz="100"/>
          </a:p>
        </p:txBody>
      </p:sp>
      <p:sp>
        <p:nvSpPr>
          <p:cNvPr id="243727" name="直角三角形 243726" descr="白色大理石"/>
          <p:cNvSpPr/>
          <p:nvPr/>
        </p:nvSpPr>
        <p:spPr>
          <a:xfrm rot="-13509053">
            <a:off x="3558396" y="3044980"/>
            <a:ext cx="1373982" cy="1407407"/>
          </a:xfrm>
          <a:prstGeom prst="rtTriangle">
            <a:avLst/>
          </a:prstGeom>
          <a:blipFill rotWithShape="0">
            <a:blip r:embed="rId2"/>
          </a:blipFill>
          <a:ln w="38100" cap="flat" cmpd="sng">
            <a:solidFill>
              <a:schemeClr val="tx1"/>
            </a:solidFill>
            <a:prstDash val="solid"/>
            <a:miter/>
            <a:headEnd type="none" w="med" len="med"/>
            <a:tailEnd type="none" w="med" len="med"/>
          </a:ln>
        </p:spPr>
        <p:txBody>
          <a:bodyPr/>
          <a:lstStyle/>
          <a:p>
            <a:endParaRPr lang="zh-CN" altLang="en-US" sz="100"/>
          </a:p>
        </p:txBody>
      </p:sp>
      <p:sp>
        <p:nvSpPr>
          <p:cNvPr id="243728" name="文本框 243727"/>
          <p:cNvSpPr txBox="1"/>
          <p:nvPr/>
        </p:nvSpPr>
        <p:spPr>
          <a:xfrm>
            <a:off x="6517508" y="1612107"/>
            <a:ext cx="507062" cy="1414811"/>
          </a:xfrm>
          <a:prstGeom prst="rect">
            <a:avLst/>
          </a:prstGeom>
          <a:noFill/>
          <a:ln w="9525">
            <a:noFill/>
          </a:ln>
        </p:spPr>
        <p:txBody>
          <a:bodyPr vert="eaVert" wrap="none" anchor="t">
            <a:spAutoFit/>
          </a:bodyPr>
          <a:lstStyle/>
          <a:p>
            <a:pPr algn="l">
              <a:spcBef>
                <a:spcPct val="0"/>
              </a:spcBef>
            </a:pPr>
            <a:r>
              <a:rPr lang="zh-CN" altLang="zh-CN" sz="2095" b="1" dirty="0">
                <a:solidFill>
                  <a:srgbClr val="FF0000"/>
                </a:solidFill>
                <a:latin typeface="Times New Roman" panose="02020503050405090304" pitchFamily="18" charset="0"/>
              </a:rPr>
              <a:t>静止的电灯</a:t>
            </a:r>
            <a:endParaRPr lang="en-US" altLang="zh-CN" sz="2095">
              <a:solidFill>
                <a:srgbClr val="FF0000"/>
              </a:solidFill>
              <a:latin typeface="Times New Roman" panose="02020503050405090304" pitchFamily="18" charset="0"/>
            </a:endParaRPr>
          </a:p>
        </p:txBody>
      </p:sp>
      <p:grpSp>
        <p:nvGrpSpPr>
          <p:cNvPr id="243729" name="组合 243728"/>
          <p:cNvGrpSpPr/>
          <p:nvPr/>
        </p:nvGrpSpPr>
        <p:grpSpPr>
          <a:xfrm>
            <a:off x="4115930" y="3257551"/>
            <a:ext cx="781497" cy="1416844"/>
            <a:chOff x="2496" y="2736"/>
            <a:chExt cx="658" cy="1190"/>
          </a:xfrm>
        </p:grpSpPr>
        <p:sp>
          <p:nvSpPr>
            <p:cNvPr id="243730" name="椭圆 243729"/>
            <p:cNvSpPr/>
            <p:nvPr/>
          </p:nvSpPr>
          <p:spPr>
            <a:xfrm>
              <a:off x="2496" y="2736"/>
              <a:ext cx="192" cy="144"/>
            </a:xfrm>
            <a:prstGeom prst="ellipse">
              <a:avLst/>
            </a:prstGeom>
            <a:solidFill>
              <a:srgbClr val="FF0000"/>
            </a:solidFill>
            <a:ln w="9525" cap="flat" cmpd="sng">
              <a:solidFill>
                <a:schemeClr val="tx1"/>
              </a:solidFill>
              <a:prstDash val="solid"/>
              <a:headEnd type="none" w="med" len="med"/>
              <a:tailEnd type="none" w="med" len="med"/>
            </a:ln>
          </p:spPr>
          <p:txBody>
            <a:bodyPr/>
            <a:lstStyle/>
            <a:p>
              <a:endParaRPr lang="zh-CN" altLang="en-US" sz="100"/>
            </a:p>
          </p:txBody>
        </p:sp>
        <p:grpSp>
          <p:nvGrpSpPr>
            <p:cNvPr id="243731" name="组合 243730"/>
            <p:cNvGrpSpPr/>
            <p:nvPr/>
          </p:nvGrpSpPr>
          <p:grpSpPr>
            <a:xfrm>
              <a:off x="2592" y="2832"/>
              <a:ext cx="562" cy="1094"/>
              <a:chOff x="2592" y="2832"/>
              <a:chExt cx="562" cy="1094"/>
            </a:xfrm>
          </p:grpSpPr>
          <p:sp>
            <p:nvSpPr>
              <p:cNvPr id="243732" name="直接连接符 243731"/>
              <p:cNvSpPr/>
              <p:nvPr/>
            </p:nvSpPr>
            <p:spPr>
              <a:xfrm>
                <a:off x="2592" y="2832"/>
                <a:ext cx="0" cy="1056"/>
              </a:xfrm>
              <a:prstGeom prst="line">
                <a:avLst/>
              </a:prstGeom>
              <a:ln w="76200" cap="flat" cmpd="sng">
                <a:solidFill>
                  <a:srgbClr val="FF0000"/>
                </a:solidFill>
                <a:prstDash val="solid"/>
                <a:headEnd type="none" w="med" len="med"/>
                <a:tailEnd type="stealth" w="med" len="med"/>
              </a:ln>
            </p:spPr>
          </p:sp>
          <p:sp>
            <p:nvSpPr>
              <p:cNvPr id="243733" name="文本框 243732"/>
              <p:cNvSpPr txBox="1"/>
              <p:nvPr/>
            </p:nvSpPr>
            <p:spPr>
              <a:xfrm>
                <a:off x="2726" y="3423"/>
                <a:ext cx="428" cy="503"/>
              </a:xfrm>
              <a:prstGeom prst="rect">
                <a:avLst/>
              </a:prstGeom>
              <a:noFill/>
              <a:ln w="9525">
                <a:noFill/>
              </a:ln>
            </p:spPr>
            <p:txBody>
              <a:bodyPr wrap="none" anchor="t">
                <a:spAutoFit/>
              </a:bodyPr>
              <a:lstStyle/>
              <a:p>
                <a:pPr algn="l">
                  <a:spcBef>
                    <a:spcPct val="0"/>
                  </a:spcBef>
                </a:pPr>
                <a:r>
                  <a:rPr lang="en-US" altLang="zh-CN" sz="3290" b="1">
                    <a:solidFill>
                      <a:srgbClr val="FF0000"/>
                    </a:solidFill>
                    <a:latin typeface="Times New Roman" panose="02020503050405090304" pitchFamily="18" charset="0"/>
                  </a:rPr>
                  <a:t>G</a:t>
                </a:r>
                <a:endParaRPr lang="en-US" altLang="zh-CN" sz="1795" b="1">
                  <a:solidFill>
                    <a:schemeClr val="tx1"/>
                  </a:solidFill>
                  <a:latin typeface="Times New Roman" panose="02020503050405090304" pitchFamily="18" charset="0"/>
                </a:endParaRPr>
              </a:p>
            </p:txBody>
          </p:sp>
        </p:grpSp>
      </p:grpSp>
      <p:grpSp>
        <p:nvGrpSpPr>
          <p:cNvPr id="243734" name="组合 243733"/>
          <p:cNvGrpSpPr/>
          <p:nvPr/>
        </p:nvGrpSpPr>
        <p:grpSpPr>
          <a:xfrm>
            <a:off x="4229947" y="2055019"/>
            <a:ext cx="688858" cy="1316831"/>
            <a:chOff x="2592" y="1726"/>
            <a:chExt cx="580" cy="1106"/>
          </a:xfrm>
        </p:grpSpPr>
        <p:sp>
          <p:nvSpPr>
            <p:cNvPr id="243735" name="直接连接符 243734"/>
            <p:cNvSpPr/>
            <p:nvPr/>
          </p:nvSpPr>
          <p:spPr>
            <a:xfrm>
              <a:off x="2592" y="1776"/>
              <a:ext cx="0" cy="1056"/>
            </a:xfrm>
            <a:prstGeom prst="line">
              <a:avLst/>
            </a:prstGeom>
            <a:ln w="76200" cap="flat" cmpd="sng">
              <a:solidFill>
                <a:srgbClr val="FF0000"/>
              </a:solidFill>
              <a:prstDash val="solid"/>
              <a:headEnd type="stealth" w="med" len="med"/>
              <a:tailEnd type="none" w="med" len="med"/>
            </a:ln>
          </p:spPr>
        </p:sp>
        <p:sp>
          <p:nvSpPr>
            <p:cNvPr id="243736" name="文本框 243735"/>
            <p:cNvSpPr txBox="1"/>
            <p:nvPr/>
          </p:nvSpPr>
          <p:spPr>
            <a:xfrm>
              <a:off x="2822" y="1726"/>
              <a:ext cx="350" cy="466"/>
            </a:xfrm>
            <a:prstGeom prst="rect">
              <a:avLst/>
            </a:prstGeom>
            <a:noFill/>
            <a:ln w="9525">
              <a:noFill/>
            </a:ln>
          </p:spPr>
          <p:txBody>
            <a:bodyPr wrap="none" anchor="t">
              <a:spAutoFit/>
            </a:bodyPr>
            <a:lstStyle/>
            <a:p>
              <a:pPr algn="l">
                <a:spcBef>
                  <a:spcPct val="0"/>
                </a:spcBef>
              </a:pPr>
              <a:r>
                <a:rPr lang="en-US" altLang="zh-CN" sz="2995" b="1">
                  <a:solidFill>
                    <a:srgbClr val="FF0000"/>
                  </a:solidFill>
                  <a:latin typeface="Times New Roman" panose="02020503050405090304" pitchFamily="18" charset="0"/>
                </a:rPr>
                <a:t>F</a:t>
              </a:r>
              <a:endParaRPr lang="en-US" altLang="zh-CN" sz="1795">
                <a:solidFill>
                  <a:schemeClr val="tx1"/>
                </a:solidFill>
                <a:latin typeface="Times New Roman" panose="02020503050405090304" pitchFamily="18" charset="0"/>
              </a:endParaRPr>
            </a:p>
          </p:txBody>
        </p:sp>
      </p:grpSp>
      <p:sp>
        <p:nvSpPr>
          <p:cNvPr id="2" name="矩形 1"/>
          <p:cNvSpPr/>
          <p:nvPr/>
        </p:nvSpPr>
        <p:spPr>
          <a:xfrm>
            <a:off x="223520" y="53472"/>
            <a:ext cx="652780" cy="3546978"/>
          </a:xfrm>
          <a:prstGeom prst="rect">
            <a:avLst/>
          </a:prstGeom>
          <a:noFill/>
          <a:ln>
            <a:noFill/>
          </a:ln>
        </p:spPr>
        <p:txBody>
          <a:bodyPr wrap="square" rtlCol="0" anchor="t">
            <a:spAutoFit/>
          </a:bodyPr>
          <a:lstStyle/>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看一看</a:t>
            </a:r>
          </a:p>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 想一想</a:t>
            </a:r>
          </a:p>
        </p:txBody>
      </p:sp>
    </p:spTree>
    <p:extLst>
      <p:ext uri="{BB962C8B-B14F-4D97-AF65-F5344CB8AC3E}">
        <p14:creationId xmlns:p14="http://schemas.microsoft.com/office/powerpoint/2010/main" val="2832170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37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3734"/>
                                        </p:tgtEl>
                                        <p:attrNameLst>
                                          <p:attrName>style.visibility</p:attrName>
                                        </p:attrNameLst>
                                      </p:cBhvr>
                                      <p:to>
                                        <p:strVal val="visible"/>
                                      </p:to>
                                    </p:set>
                                  </p:childTnLst>
                                </p:cTn>
                              </p:par>
                            </p:childTnLst>
                          </p:cTn>
                        </p:par>
                        <p:par>
                          <p:cTn id="11" fill="hold">
                            <p:stCondLst>
                              <p:cond delay="0"/>
                            </p:stCondLst>
                            <p:childTnLst>
                              <p:par>
                                <p:cTn id="12" presetID="2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edg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9" name="图片 244738" descr="AD068"/>
          <p:cNvPicPr>
            <a:picLocks noChangeAspect="1"/>
          </p:cNvPicPr>
          <p:nvPr/>
        </p:nvPicPr>
        <p:blipFill>
          <a:blip r:embed="rId2"/>
          <a:stretch>
            <a:fillRect/>
          </a:stretch>
        </p:blipFill>
        <p:spPr>
          <a:xfrm>
            <a:off x="1883081" y="725092"/>
            <a:ext cx="5415844" cy="3684984"/>
          </a:xfrm>
          <a:prstGeom prst="rect">
            <a:avLst/>
          </a:prstGeom>
          <a:noFill/>
          <a:ln w="9525">
            <a:noFill/>
          </a:ln>
        </p:spPr>
      </p:pic>
      <p:grpSp>
        <p:nvGrpSpPr>
          <p:cNvPr id="244740" name="组合 244739"/>
          <p:cNvGrpSpPr/>
          <p:nvPr/>
        </p:nvGrpSpPr>
        <p:grpSpPr>
          <a:xfrm>
            <a:off x="4505491" y="1193007"/>
            <a:ext cx="761307" cy="1184672"/>
            <a:chOff x="2736" y="768"/>
            <a:chExt cx="641" cy="995"/>
          </a:xfrm>
        </p:grpSpPr>
        <p:sp>
          <p:nvSpPr>
            <p:cNvPr id="244741" name="矩形 244740"/>
            <p:cNvSpPr/>
            <p:nvPr/>
          </p:nvSpPr>
          <p:spPr>
            <a:xfrm>
              <a:off x="2911" y="768"/>
              <a:ext cx="466" cy="600"/>
            </a:xfrm>
            <a:prstGeom prst="rect">
              <a:avLst/>
            </a:prstGeom>
            <a:noFill/>
            <a:ln w="9525">
              <a:noFill/>
            </a:ln>
          </p:spPr>
          <p:txBody>
            <a:bodyPr wrap="none" anchor="t">
              <a:spAutoFit/>
            </a:bodyPr>
            <a:lstStyle/>
            <a:p>
              <a:pPr algn="l">
                <a:spcBef>
                  <a:spcPct val="0"/>
                </a:spcBef>
              </a:pPr>
              <a:r>
                <a:rPr lang="en-US" altLang="zh-CN" sz="4040" b="1">
                  <a:solidFill>
                    <a:srgbClr val="FF0000"/>
                  </a:solidFill>
                  <a:latin typeface="Times New Roman" panose="02020503050405090304" pitchFamily="18" charset="0"/>
                </a:rPr>
                <a:t>N</a:t>
              </a:r>
            </a:p>
          </p:txBody>
        </p:sp>
        <p:sp>
          <p:nvSpPr>
            <p:cNvPr id="244742" name="直接连接符 244741"/>
            <p:cNvSpPr/>
            <p:nvPr/>
          </p:nvSpPr>
          <p:spPr>
            <a:xfrm>
              <a:off x="2736" y="768"/>
              <a:ext cx="0" cy="995"/>
            </a:xfrm>
            <a:prstGeom prst="line">
              <a:avLst/>
            </a:prstGeom>
            <a:ln w="76200" cap="flat" cmpd="sng">
              <a:solidFill>
                <a:srgbClr val="FF0000"/>
              </a:solidFill>
              <a:prstDash val="solid"/>
              <a:headEnd type="stealth" w="med" len="med"/>
              <a:tailEnd type="none" w="med" len="med"/>
            </a:ln>
          </p:spPr>
        </p:sp>
      </p:grpSp>
      <p:grpSp>
        <p:nvGrpSpPr>
          <p:cNvPr id="244743" name="组合 244742"/>
          <p:cNvGrpSpPr/>
          <p:nvPr/>
        </p:nvGrpSpPr>
        <p:grpSpPr>
          <a:xfrm>
            <a:off x="4334464" y="2336006"/>
            <a:ext cx="896703" cy="1514475"/>
            <a:chOff x="2592" y="1728"/>
            <a:chExt cx="755" cy="1272"/>
          </a:xfrm>
        </p:grpSpPr>
        <p:sp>
          <p:nvSpPr>
            <p:cNvPr id="244744" name="直接连接符 244743"/>
            <p:cNvSpPr/>
            <p:nvPr/>
          </p:nvSpPr>
          <p:spPr>
            <a:xfrm>
              <a:off x="2736" y="1920"/>
              <a:ext cx="0" cy="995"/>
            </a:xfrm>
            <a:prstGeom prst="line">
              <a:avLst/>
            </a:prstGeom>
            <a:ln w="76200" cap="flat" cmpd="sng">
              <a:solidFill>
                <a:srgbClr val="FF0000"/>
              </a:solidFill>
              <a:prstDash val="solid"/>
              <a:headEnd type="none" w="med" len="med"/>
              <a:tailEnd type="stealth" w="med" len="med"/>
            </a:ln>
          </p:spPr>
        </p:sp>
        <p:sp>
          <p:nvSpPr>
            <p:cNvPr id="244745" name="文本框 244744"/>
            <p:cNvSpPr txBox="1"/>
            <p:nvPr/>
          </p:nvSpPr>
          <p:spPr>
            <a:xfrm>
              <a:off x="2857" y="2400"/>
              <a:ext cx="490" cy="600"/>
            </a:xfrm>
            <a:prstGeom prst="rect">
              <a:avLst/>
            </a:prstGeom>
            <a:noFill/>
            <a:ln w="9525">
              <a:noFill/>
            </a:ln>
          </p:spPr>
          <p:txBody>
            <a:bodyPr wrap="none" anchor="t">
              <a:spAutoFit/>
            </a:bodyPr>
            <a:lstStyle/>
            <a:p>
              <a:pPr algn="l">
                <a:spcBef>
                  <a:spcPct val="0"/>
                </a:spcBef>
              </a:pPr>
              <a:r>
                <a:rPr lang="en-US" altLang="zh-CN" sz="4040" b="1">
                  <a:solidFill>
                    <a:srgbClr val="FF0000"/>
                  </a:solidFill>
                  <a:latin typeface="Times New Roman" panose="02020503050405090304" pitchFamily="18" charset="0"/>
                </a:rPr>
                <a:t>G</a:t>
              </a:r>
              <a:endParaRPr lang="en-US" altLang="zh-CN" sz="1795">
                <a:solidFill>
                  <a:srgbClr val="FF0000"/>
                </a:solidFill>
                <a:latin typeface="Times New Roman" panose="02020503050405090304" pitchFamily="18" charset="0"/>
              </a:endParaRPr>
            </a:p>
          </p:txBody>
        </p:sp>
        <p:sp>
          <p:nvSpPr>
            <p:cNvPr id="244746" name="椭圆 244745"/>
            <p:cNvSpPr/>
            <p:nvPr/>
          </p:nvSpPr>
          <p:spPr>
            <a:xfrm>
              <a:off x="2592" y="1728"/>
              <a:ext cx="288" cy="192"/>
            </a:xfrm>
            <a:prstGeom prst="ellipse">
              <a:avLst/>
            </a:prstGeom>
            <a:solidFill>
              <a:schemeClr val="tx1"/>
            </a:solidFill>
            <a:ln w="9525" cap="flat" cmpd="sng">
              <a:solidFill>
                <a:srgbClr val="FF0000"/>
              </a:solidFill>
              <a:prstDash val="solid"/>
              <a:headEnd type="none" w="med" len="med"/>
              <a:tailEnd type="none" w="med" len="med"/>
            </a:ln>
          </p:spPr>
          <p:txBody>
            <a:bodyPr/>
            <a:lstStyle/>
            <a:p>
              <a:endParaRPr lang="zh-CN" altLang="en-US" sz="100"/>
            </a:p>
          </p:txBody>
        </p:sp>
      </p:grpSp>
      <p:sp>
        <p:nvSpPr>
          <p:cNvPr id="244747" name="文本框 244746"/>
          <p:cNvSpPr txBox="1"/>
          <p:nvPr/>
        </p:nvSpPr>
        <p:spPr>
          <a:xfrm>
            <a:off x="3510209" y="4427935"/>
            <a:ext cx="4278042" cy="369212"/>
          </a:xfrm>
          <a:prstGeom prst="rect">
            <a:avLst/>
          </a:prstGeom>
          <a:noFill/>
          <a:ln w="9525">
            <a:noFill/>
          </a:ln>
        </p:spPr>
        <p:txBody>
          <a:bodyPr>
            <a:spAutoFit/>
          </a:bodyPr>
          <a:lstStyle/>
          <a:p>
            <a:pPr algn="l">
              <a:spcBef>
                <a:spcPct val="0"/>
              </a:spcBef>
            </a:pPr>
            <a:r>
              <a:rPr lang="zh-CN" altLang="en-US" sz="1795" b="1" dirty="0">
                <a:solidFill>
                  <a:srgbClr val="FF0000"/>
                </a:solidFill>
                <a:latin typeface="Times New Roman" panose="02020503050405090304" pitchFamily="18" charset="0"/>
              </a:rPr>
              <a:t>静止放在桌面上的书</a:t>
            </a:r>
            <a:endParaRPr lang="zh-CN" altLang="en-US" sz="1795" b="1">
              <a:solidFill>
                <a:srgbClr val="FF0000"/>
              </a:solidFill>
              <a:latin typeface="Times New Roman" panose="02020503050405090304" pitchFamily="18" charset="0"/>
            </a:endParaRPr>
          </a:p>
        </p:txBody>
      </p:sp>
      <p:sp>
        <p:nvSpPr>
          <p:cNvPr id="2" name="矩形 1"/>
          <p:cNvSpPr/>
          <p:nvPr/>
        </p:nvSpPr>
        <p:spPr>
          <a:xfrm>
            <a:off x="223520" y="53472"/>
            <a:ext cx="652780" cy="3546978"/>
          </a:xfrm>
          <a:prstGeom prst="rect">
            <a:avLst/>
          </a:prstGeom>
          <a:noFill/>
          <a:ln>
            <a:noFill/>
          </a:ln>
        </p:spPr>
        <p:txBody>
          <a:bodyPr wrap="square" rtlCol="0" anchor="t">
            <a:spAutoFit/>
          </a:bodyPr>
          <a:lstStyle/>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看一看</a:t>
            </a:r>
          </a:p>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 想一想</a:t>
            </a:r>
          </a:p>
        </p:txBody>
      </p:sp>
    </p:spTree>
    <p:extLst>
      <p:ext uri="{BB962C8B-B14F-4D97-AF65-F5344CB8AC3E}">
        <p14:creationId xmlns:p14="http://schemas.microsoft.com/office/powerpoint/2010/main" val="2973557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7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4740"/>
                                        </p:tgtEl>
                                        <p:attrNameLst>
                                          <p:attrName>style.visibility</p:attrName>
                                        </p:attrNameLst>
                                      </p:cBhvr>
                                      <p:to>
                                        <p:strVal val="visible"/>
                                      </p:to>
                                    </p:set>
                                  </p:childTnLst>
                                </p:cTn>
                              </p:par>
                            </p:childTnLst>
                          </p:cTn>
                        </p:par>
                        <p:par>
                          <p:cTn id="11" fill="hold">
                            <p:stCondLst>
                              <p:cond delay="0"/>
                            </p:stCondLst>
                            <p:childTnLst>
                              <p:par>
                                <p:cTn id="12" presetID="2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edg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4" name="标题 273413"/>
          <p:cNvPicPr>
            <a:picLocks noGrp="1" noChangeAspect="1"/>
          </p:cNvPicPr>
          <p:nvPr>
            <p:ph type="title" idx="4294967295"/>
          </p:nvPr>
        </p:nvPicPr>
        <p:blipFill>
          <a:blip r:embed="rId2"/>
          <a:stretch>
            <a:fillRect/>
          </a:stretch>
        </p:blipFill>
        <p:spPr>
          <a:xfrm>
            <a:off x="1960282" y="1300163"/>
            <a:ext cx="2055883" cy="2484834"/>
          </a:xfrm>
          <a:prstGeom prst="rect">
            <a:avLst/>
          </a:prstGeom>
          <a:noFill/>
          <a:ln w="9525">
            <a:noFill/>
          </a:ln>
        </p:spPr>
      </p:pic>
      <p:pic>
        <p:nvPicPr>
          <p:cNvPr id="273415" name="文本占位符 273414"/>
          <p:cNvPicPr>
            <a:picLocks noGrp="1" noChangeAspect="1"/>
          </p:cNvPicPr>
          <p:nvPr>
            <p:ph type="body" idx="4294967295"/>
          </p:nvPr>
        </p:nvPicPr>
        <p:blipFill>
          <a:blip r:embed="rId3"/>
          <a:stretch>
            <a:fillRect/>
          </a:stretch>
        </p:blipFill>
        <p:spPr>
          <a:xfrm>
            <a:off x="4972251" y="1301354"/>
            <a:ext cx="1914549" cy="2483643"/>
          </a:xfrm>
          <a:prstGeom prst="rect">
            <a:avLst/>
          </a:prstGeom>
          <a:noFill/>
          <a:ln w="9525">
            <a:noFill/>
          </a:ln>
        </p:spPr>
      </p:pic>
      <p:sp>
        <p:nvSpPr>
          <p:cNvPr id="273417" name="矩形 273416"/>
          <p:cNvSpPr/>
          <p:nvPr/>
        </p:nvSpPr>
        <p:spPr>
          <a:xfrm>
            <a:off x="1897334" y="3827859"/>
            <a:ext cx="2245995" cy="369212"/>
          </a:xfrm>
          <a:prstGeom prst="rect">
            <a:avLst/>
          </a:prstGeom>
          <a:noFill/>
          <a:ln w="9525">
            <a:noFill/>
          </a:ln>
        </p:spPr>
        <p:txBody>
          <a:bodyPr wrap="none" anchor="t">
            <a:spAutoFit/>
          </a:bodyPr>
          <a:lstStyle/>
          <a:p>
            <a:pPr algn="l">
              <a:spcBef>
                <a:spcPct val="0"/>
              </a:spcBef>
              <a:buClrTx/>
            </a:pPr>
            <a:r>
              <a:rPr lang="zh-CN" altLang="en-US" sz="1795" b="1" dirty="0">
                <a:solidFill>
                  <a:srgbClr val="FF0000"/>
                </a:solidFill>
                <a:latin typeface="Arial" panose="020B0604020202090204" pitchFamily="34" charset="0"/>
              </a:rPr>
              <a:t>静止</a:t>
            </a:r>
            <a:r>
              <a:rPr lang="zh-CN" altLang="en-US" sz="1795" b="1" dirty="0">
                <a:solidFill>
                  <a:srgbClr val="0000FF"/>
                </a:solidFill>
                <a:latin typeface="Arial" panose="020B0604020202090204" pitchFamily="34" charset="0"/>
              </a:rPr>
              <a:t>在树枝上的小鸟</a:t>
            </a:r>
          </a:p>
        </p:txBody>
      </p:sp>
      <p:sp>
        <p:nvSpPr>
          <p:cNvPr id="273418" name="矩形 273417"/>
          <p:cNvSpPr/>
          <p:nvPr/>
        </p:nvSpPr>
        <p:spPr>
          <a:xfrm>
            <a:off x="4871298" y="3815953"/>
            <a:ext cx="2027379" cy="646757"/>
          </a:xfrm>
          <a:prstGeom prst="rect">
            <a:avLst/>
          </a:prstGeom>
          <a:noFill/>
          <a:ln w="9525">
            <a:noFill/>
          </a:ln>
        </p:spPr>
        <p:txBody>
          <a:bodyPr>
            <a:spAutoFit/>
          </a:bodyPr>
          <a:lstStyle/>
          <a:p>
            <a:pPr algn="l">
              <a:spcBef>
                <a:spcPct val="0"/>
              </a:spcBef>
              <a:buClrTx/>
            </a:pPr>
            <a:r>
              <a:rPr lang="zh-CN" altLang="en-US" sz="1795" b="1" dirty="0">
                <a:solidFill>
                  <a:srgbClr val="0000FF"/>
                </a:solidFill>
                <a:latin typeface="Arial" panose="020B0604020202090204" pitchFamily="34" charset="0"/>
              </a:rPr>
              <a:t>被托起在空中</a:t>
            </a:r>
            <a:r>
              <a:rPr lang="zh-CN" altLang="en-US" sz="1795" b="1" dirty="0">
                <a:solidFill>
                  <a:srgbClr val="FF0000"/>
                </a:solidFill>
                <a:latin typeface="Arial" panose="020B0604020202090204" pitchFamily="34" charset="0"/>
              </a:rPr>
              <a:t>静止</a:t>
            </a:r>
            <a:r>
              <a:rPr lang="zh-CN" altLang="en-US" sz="1795" b="1" dirty="0">
                <a:solidFill>
                  <a:srgbClr val="0000FF"/>
                </a:solidFill>
                <a:latin typeface="Arial" panose="020B0604020202090204" pitchFamily="34" charset="0"/>
              </a:rPr>
              <a:t>不动的杂技演员</a:t>
            </a:r>
          </a:p>
        </p:txBody>
      </p:sp>
      <p:grpSp>
        <p:nvGrpSpPr>
          <p:cNvPr id="273427" name="组合 273426"/>
          <p:cNvGrpSpPr/>
          <p:nvPr/>
        </p:nvGrpSpPr>
        <p:grpSpPr>
          <a:xfrm>
            <a:off x="3127776" y="1677592"/>
            <a:ext cx="457259" cy="810815"/>
            <a:chOff x="1292" y="1797"/>
            <a:chExt cx="385" cy="681"/>
          </a:xfrm>
        </p:grpSpPr>
        <p:sp>
          <p:nvSpPr>
            <p:cNvPr id="273428" name="直接连接符 273427"/>
            <p:cNvSpPr/>
            <p:nvPr/>
          </p:nvSpPr>
          <p:spPr>
            <a:xfrm flipV="1">
              <a:off x="1292" y="1933"/>
              <a:ext cx="0" cy="545"/>
            </a:xfrm>
            <a:prstGeom prst="line">
              <a:avLst/>
            </a:prstGeom>
            <a:ln w="76200" cap="flat" cmpd="sng">
              <a:solidFill>
                <a:srgbClr val="FF0000"/>
              </a:solidFill>
              <a:prstDash val="solid"/>
              <a:headEnd type="none" w="med" len="med"/>
              <a:tailEnd type="triangle" w="med" len="med"/>
            </a:ln>
          </p:spPr>
        </p:sp>
        <p:sp>
          <p:nvSpPr>
            <p:cNvPr id="273429" name="文本框 273428"/>
            <p:cNvSpPr txBox="1"/>
            <p:nvPr/>
          </p:nvSpPr>
          <p:spPr>
            <a:xfrm>
              <a:off x="1474" y="1797"/>
              <a:ext cx="203" cy="388"/>
            </a:xfrm>
            <a:prstGeom prst="rect">
              <a:avLst/>
            </a:prstGeom>
            <a:noFill/>
            <a:ln w="9525">
              <a:noFill/>
            </a:ln>
          </p:spPr>
          <p:txBody>
            <a:bodyPr>
              <a:spAutoFit/>
            </a:bodyPr>
            <a:lstStyle/>
            <a:p>
              <a:pPr algn="l"/>
              <a:r>
                <a:rPr lang="en-US" altLang="zh-CN" sz="2395" b="1">
                  <a:solidFill>
                    <a:srgbClr val="FF0000"/>
                  </a:solidFill>
                  <a:latin typeface="Times New Roman" panose="02020503050405090304" pitchFamily="18" charset="0"/>
                </a:rPr>
                <a:t>F</a:t>
              </a:r>
            </a:p>
          </p:txBody>
        </p:sp>
      </p:grpSp>
      <p:grpSp>
        <p:nvGrpSpPr>
          <p:cNvPr id="273430" name="组合 273429"/>
          <p:cNvGrpSpPr/>
          <p:nvPr/>
        </p:nvGrpSpPr>
        <p:grpSpPr>
          <a:xfrm>
            <a:off x="3074329" y="2433638"/>
            <a:ext cx="647288" cy="744141"/>
            <a:chOff x="1247" y="2428"/>
            <a:chExt cx="545" cy="625"/>
          </a:xfrm>
        </p:grpSpPr>
        <p:sp>
          <p:nvSpPr>
            <p:cNvPr id="273431" name="直接连接符 273430"/>
            <p:cNvSpPr/>
            <p:nvPr/>
          </p:nvSpPr>
          <p:spPr>
            <a:xfrm>
              <a:off x="1292" y="2478"/>
              <a:ext cx="0" cy="544"/>
            </a:xfrm>
            <a:prstGeom prst="line">
              <a:avLst/>
            </a:prstGeom>
            <a:ln w="76200" cap="flat" cmpd="sng">
              <a:solidFill>
                <a:srgbClr val="FF0000"/>
              </a:solidFill>
              <a:prstDash val="solid"/>
              <a:headEnd type="none" w="med" len="med"/>
              <a:tailEnd type="triangle" w="med" len="med"/>
            </a:ln>
          </p:spPr>
        </p:sp>
        <p:sp>
          <p:nvSpPr>
            <p:cNvPr id="273432" name="椭圆 273431"/>
            <p:cNvSpPr/>
            <p:nvPr/>
          </p:nvSpPr>
          <p:spPr>
            <a:xfrm>
              <a:off x="1247" y="2428"/>
              <a:ext cx="91" cy="66"/>
            </a:xfrm>
            <a:prstGeom prst="ellipse">
              <a:avLst/>
            </a:prstGeom>
            <a:solidFill>
              <a:srgbClr val="FF0000"/>
            </a:solidFill>
            <a:ln w="9525" cap="flat" cmpd="sng">
              <a:solidFill>
                <a:srgbClr val="FF0000"/>
              </a:solidFill>
              <a:prstDash val="solid"/>
              <a:headEnd type="none" w="med" len="med"/>
              <a:tailEnd type="none" w="med" len="med"/>
            </a:ln>
          </p:spPr>
          <p:txBody>
            <a:bodyPr/>
            <a:lstStyle/>
            <a:p>
              <a:endParaRPr lang="zh-CN" altLang="en-US" sz="100"/>
            </a:p>
          </p:txBody>
        </p:sp>
        <p:sp>
          <p:nvSpPr>
            <p:cNvPr id="273433" name="文本框 273432"/>
            <p:cNvSpPr txBox="1"/>
            <p:nvPr/>
          </p:nvSpPr>
          <p:spPr>
            <a:xfrm>
              <a:off x="1474" y="2704"/>
              <a:ext cx="318" cy="349"/>
            </a:xfrm>
            <a:prstGeom prst="rect">
              <a:avLst/>
            </a:prstGeom>
            <a:noFill/>
            <a:ln w="9525">
              <a:noFill/>
            </a:ln>
          </p:spPr>
          <p:txBody>
            <a:bodyPr>
              <a:spAutoFit/>
            </a:bodyPr>
            <a:lstStyle/>
            <a:p>
              <a:pPr algn="l"/>
              <a:r>
                <a:rPr lang="en-US" altLang="zh-CN" sz="2095" b="1">
                  <a:solidFill>
                    <a:srgbClr val="FF0000"/>
                  </a:solidFill>
                  <a:latin typeface="Times New Roman" panose="02020503050405090304" pitchFamily="18" charset="0"/>
                </a:rPr>
                <a:t>G</a:t>
              </a:r>
            </a:p>
          </p:txBody>
        </p:sp>
      </p:grpSp>
      <p:grpSp>
        <p:nvGrpSpPr>
          <p:cNvPr id="273434" name="组合 273433"/>
          <p:cNvGrpSpPr/>
          <p:nvPr/>
        </p:nvGrpSpPr>
        <p:grpSpPr>
          <a:xfrm>
            <a:off x="6005537" y="976313"/>
            <a:ext cx="402625" cy="812006"/>
            <a:chOff x="2925" y="1207"/>
            <a:chExt cx="339" cy="682"/>
          </a:xfrm>
        </p:grpSpPr>
        <p:sp>
          <p:nvSpPr>
            <p:cNvPr id="273435" name="直接连接符 273434"/>
            <p:cNvSpPr/>
            <p:nvPr/>
          </p:nvSpPr>
          <p:spPr>
            <a:xfrm flipV="1">
              <a:off x="2925" y="1344"/>
              <a:ext cx="0" cy="545"/>
            </a:xfrm>
            <a:prstGeom prst="line">
              <a:avLst/>
            </a:prstGeom>
            <a:ln w="76200" cap="flat" cmpd="sng">
              <a:solidFill>
                <a:srgbClr val="FF0000"/>
              </a:solidFill>
              <a:prstDash val="solid"/>
              <a:headEnd type="none" w="med" len="med"/>
              <a:tailEnd type="triangle" w="med" len="med"/>
            </a:ln>
          </p:spPr>
        </p:sp>
        <p:sp>
          <p:nvSpPr>
            <p:cNvPr id="273436" name="文本框 273435"/>
            <p:cNvSpPr txBox="1"/>
            <p:nvPr/>
          </p:nvSpPr>
          <p:spPr>
            <a:xfrm>
              <a:off x="3061" y="1207"/>
              <a:ext cx="203" cy="388"/>
            </a:xfrm>
            <a:prstGeom prst="rect">
              <a:avLst/>
            </a:prstGeom>
            <a:noFill/>
            <a:ln w="9525">
              <a:noFill/>
            </a:ln>
          </p:spPr>
          <p:txBody>
            <a:bodyPr>
              <a:spAutoFit/>
            </a:bodyPr>
            <a:lstStyle/>
            <a:p>
              <a:pPr algn="l"/>
              <a:r>
                <a:rPr lang="en-US" altLang="zh-CN" sz="2395" b="1">
                  <a:solidFill>
                    <a:srgbClr val="FF0000"/>
                  </a:solidFill>
                  <a:latin typeface="Times New Roman" panose="02020503050405090304" pitchFamily="18" charset="0"/>
                </a:rPr>
                <a:t>F</a:t>
              </a:r>
            </a:p>
          </p:txBody>
        </p:sp>
      </p:grpSp>
      <p:grpSp>
        <p:nvGrpSpPr>
          <p:cNvPr id="273437" name="组合 273436"/>
          <p:cNvGrpSpPr/>
          <p:nvPr/>
        </p:nvGrpSpPr>
        <p:grpSpPr>
          <a:xfrm>
            <a:off x="5952091" y="1728788"/>
            <a:ext cx="592655" cy="742950"/>
            <a:chOff x="2880" y="1839"/>
            <a:chExt cx="499" cy="624"/>
          </a:xfrm>
        </p:grpSpPr>
        <p:sp>
          <p:nvSpPr>
            <p:cNvPr id="273438" name="直接连接符 273437"/>
            <p:cNvSpPr/>
            <p:nvPr/>
          </p:nvSpPr>
          <p:spPr>
            <a:xfrm>
              <a:off x="2925" y="1889"/>
              <a:ext cx="0" cy="544"/>
            </a:xfrm>
            <a:prstGeom prst="line">
              <a:avLst/>
            </a:prstGeom>
            <a:ln w="76200" cap="flat" cmpd="sng">
              <a:solidFill>
                <a:srgbClr val="FF0000"/>
              </a:solidFill>
              <a:prstDash val="solid"/>
              <a:headEnd type="none" w="med" len="med"/>
              <a:tailEnd type="triangle" w="med" len="med"/>
            </a:ln>
          </p:spPr>
        </p:sp>
        <p:sp>
          <p:nvSpPr>
            <p:cNvPr id="273439" name="椭圆 273438"/>
            <p:cNvSpPr/>
            <p:nvPr/>
          </p:nvSpPr>
          <p:spPr>
            <a:xfrm>
              <a:off x="2880" y="1839"/>
              <a:ext cx="91" cy="66"/>
            </a:xfrm>
            <a:prstGeom prst="ellipse">
              <a:avLst/>
            </a:prstGeom>
            <a:solidFill>
              <a:srgbClr val="FF0000"/>
            </a:solidFill>
            <a:ln w="9525" cap="flat" cmpd="sng">
              <a:solidFill>
                <a:srgbClr val="FF0000"/>
              </a:solidFill>
              <a:prstDash val="solid"/>
              <a:headEnd type="none" w="med" len="med"/>
              <a:tailEnd type="none" w="med" len="med"/>
            </a:ln>
          </p:spPr>
          <p:txBody>
            <a:bodyPr/>
            <a:lstStyle/>
            <a:p>
              <a:endParaRPr lang="zh-CN" altLang="en-US" sz="100"/>
            </a:p>
          </p:txBody>
        </p:sp>
        <p:sp>
          <p:nvSpPr>
            <p:cNvPr id="273440" name="文本框 273439"/>
            <p:cNvSpPr txBox="1"/>
            <p:nvPr/>
          </p:nvSpPr>
          <p:spPr>
            <a:xfrm>
              <a:off x="3061" y="2114"/>
              <a:ext cx="318" cy="349"/>
            </a:xfrm>
            <a:prstGeom prst="rect">
              <a:avLst/>
            </a:prstGeom>
            <a:noFill/>
            <a:ln w="9525">
              <a:noFill/>
            </a:ln>
          </p:spPr>
          <p:txBody>
            <a:bodyPr>
              <a:spAutoFit/>
            </a:bodyPr>
            <a:lstStyle/>
            <a:p>
              <a:pPr algn="l"/>
              <a:r>
                <a:rPr lang="en-US" altLang="zh-CN" sz="2095" b="1">
                  <a:solidFill>
                    <a:srgbClr val="FF0000"/>
                  </a:solidFill>
                  <a:latin typeface="Times New Roman" panose="02020503050405090304" pitchFamily="18" charset="0"/>
                </a:rPr>
                <a:t>G</a:t>
              </a:r>
            </a:p>
          </p:txBody>
        </p:sp>
      </p:grpSp>
      <p:sp>
        <p:nvSpPr>
          <p:cNvPr id="2" name="矩形 1"/>
          <p:cNvSpPr/>
          <p:nvPr/>
        </p:nvSpPr>
        <p:spPr>
          <a:xfrm>
            <a:off x="223520" y="53472"/>
            <a:ext cx="652780" cy="3546978"/>
          </a:xfrm>
          <a:prstGeom prst="rect">
            <a:avLst/>
          </a:prstGeom>
          <a:noFill/>
          <a:ln>
            <a:noFill/>
          </a:ln>
        </p:spPr>
        <p:txBody>
          <a:bodyPr wrap="square" rtlCol="0" anchor="t">
            <a:spAutoFit/>
          </a:bodyPr>
          <a:lstStyle/>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看一看</a:t>
            </a:r>
          </a:p>
          <a:p>
            <a:pPr algn="ctr"/>
            <a:r>
              <a:rPr lang="zh-CN" altLang="en-US" sz="3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娃娃体-繁" panose="040B0500000000000000" charset="-120"/>
                <a:ea typeface="娃娃体-繁" panose="040B0500000000000000" charset="-120"/>
                <a:cs typeface="娃娃体-繁" panose="040B0500000000000000" charset="-120"/>
              </a:rPr>
              <a:t> 想一想</a:t>
            </a:r>
          </a:p>
        </p:txBody>
      </p:sp>
    </p:spTree>
    <p:extLst>
      <p:ext uri="{BB962C8B-B14F-4D97-AF65-F5344CB8AC3E}">
        <p14:creationId xmlns:p14="http://schemas.microsoft.com/office/powerpoint/2010/main" val="1853515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34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34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34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3434"/>
                                        </p:tgtEl>
                                        <p:attrNameLst>
                                          <p:attrName>style.visibility</p:attrName>
                                        </p:attrNameLst>
                                      </p:cBhvr>
                                      <p:to>
                                        <p:strVal val="visible"/>
                                      </p:to>
                                    </p:set>
                                  </p:childTnLst>
                                </p:cTn>
                              </p:par>
                            </p:childTnLst>
                          </p:cTn>
                        </p:par>
                        <p:par>
                          <p:cTn id="19" fill="hold">
                            <p:stCondLst>
                              <p:cond delay="0"/>
                            </p:stCondLst>
                            <p:childTnLst>
                              <p:par>
                                <p:cTn id="20" presetID="2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custDataLst>
              <p:tags r:id="rId2"/>
            </p:custDataLst>
          </p:nvPr>
        </p:nvSpPr>
        <p:spPr>
          <a:xfrm>
            <a:off x="5111115" y="455786"/>
            <a:ext cx="488950" cy="467880"/>
          </a:xfrm>
          <a:prstGeom prst="rect">
            <a:avLst/>
          </a:prstGeom>
          <a:solidFill>
            <a:srgbClr val="5B9BD5"/>
          </a:solidFill>
          <a:ln w="190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1" name="矩形 20"/>
          <p:cNvSpPr/>
          <p:nvPr>
            <p:custDataLst>
              <p:tags r:id="rId3"/>
            </p:custDataLst>
          </p:nvPr>
        </p:nvSpPr>
        <p:spPr>
          <a:xfrm>
            <a:off x="1092836" y="455150"/>
            <a:ext cx="456565" cy="469153"/>
          </a:xfrm>
          <a:prstGeom prst="rect">
            <a:avLst/>
          </a:prstGeom>
          <a:solidFill>
            <a:srgbClr val="5B9BD5"/>
          </a:solidFill>
          <a:ln w="190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13" name="矩形 12"/>
          <p:cNvSpPr/>
          <p:nvPr>
            <p:custDataLst>
              <p:tags r:id="rId4"/>
            </p:custDataLst>
          </p:nvPr>
        </p:nvSpPr>
        <p:spPr>
          <a:xfrm>
            <a:off x="5236845" y="561457"/>
            <a:ext cx="2680970" cy="3170764"/>
          </a:xfrm>
          <a:prstGeom prst="rect">
            <a:avLst/>
          </a:prstGeom>
          <a:solidFill>
            <a:srgbClr val="FFFFFF"/>
          </a:solidFill>
          <a:ln w="19050">
            <a:solidFill>
              <a:srgbClr val="5B9BD5"/>
            </a:solidFill>
          </a:ln>
          <a:effectLst>
            <a:outerShdw blurRad="50800" dist="38100" dir="5400000" algn="t" rotWithShape="0">
              <a:prstClr val="black">
                <a:alpha val="10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12" name="矩形 11"/>
          <p:cNvSpPr/>
          <p:nvPr>
            <p:custDataLst>
              <p:tags r:id="rId5"/>
            </p:custDataLst>
          </p:nvPr>
        </p:nvSpPr>
        <p:spPr>
          <a:xfrm>
            <a:off x="1220470" y="562093"/>
            <a:ext cx="2631440" cy="3169491"/>
          </a:xfrm>
          <a:prstGeom prst="rect">
            <a:avLst/>
          </a:prstGeom>
          <a:solidFill>
            <a:srgbClr val="FFFFFF"/>
          </a:solidFill>
          <a:ln w="19050">
            <a:solidFill>
              <a:srgbClr val="5B9BD5"/>
            </a:solidFill>
          </a:ln>
          <a:effectLst>
            <a:outerShdw blurRad="50800" dist="38100" dir="5400000" algn="t" rotWithShape="0">
              <a:prstClr val="black">
                <a:alpha val="10000"/>
              </a:prstClr>
            </a:outerShdw>
          </a:effectLst>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5" name="文本框 4"/>
          <p:cNvSpPr txBox="1"/>
          <p:nvPr>
            <p:custDataLst>
              <p:tags r:id="rId6"/>
            </p:custDataLst>
          </p:nvPr>
        </p:nvSpPr>
        <p:spPr>
          <a:xfrm>
            <a:off x="1220764" y="4214095"/>
            <a:ext cx="6567853" cy="484748"/>
          </a:xfrm>
          <a:prstGeom prst="rect">
            <a:avLst/>
          </a:prstGeom>
          <a:noFill/>
        </p:spPr>
        <p:txBody>
          <a:bodyPr wrap="square" lIns="68410" tIns="34205" rIns="68410" bIns="34205" rtlCol="0"/>
          <a:lstStyle/>
          <a:p>
            <a:pPr marL="0" indent="0" algn="ctr" fontAlgn="auto">
              <a:lnSpc>
                <a:spcPct val="100000"/>
              </a:lnSpc>
              <a:spcBef>
                <a:spcPts val="0"/>
              </a:spcBef>
              <a:spcAft>
                <a:spcPts val="0"/>
              </a:spcAft>
              <a:buSzPct val="100000"/>
            </a:pPr>
            <a:r>
              <a:rPr lang="zh-CN" altLang="en-US" sz="2400" b="1" spc="300" dirty="0">
                <a:solidFill>
                  <a:sysClr val="windowText" lastClr="000000">
                    <a:lumMod val="85000"/>
                    <a:lumOff val="15000"/>
                  </a:sysClr>
                </a:solidFill>
                <a:latin typeface="Arial" panose="020B0604020202090204" pitchFamily="34" charset="0"/>
                <a:ea typeface="微软雅黑" panose="020B0503020204020204" charset="-122"/>
              </a:rPr>
              <a:t>不矛盾，物体受到的合力为零时，与不受力的效果是一样的。</a:t>
            </a:r>
          </a:p>
        </p:txBody>
      </p:sp>
      <p:sp>
        <p:nvSpPr>
          <p:cNvPr id="6" name="文本框 5"/>
          <p:cNvSpPr txBox="1"/>
          <p:nvPr>
            <p:custDataLst>
              <p:tags r:id="rId7"/>
            </p:custDataLst>
          </p:nvPr>
        </p:nvSpPr>
        <p:spPr>
          <a:xfrm>
            <a:off x="1220471" y="676039"/>
            <a:ext cx="2563495" cy="2938415"/>
          </a:xfrm>
          <a:prstGeom prst="rect">
            <a:avLst/>
          </a:prstGeom>
          <a:noFill/>
          <a:ln>
            <a:noFill/>
          </a:ln>
        </p:spPr>
        <p:txBody>
          <a:bodyPr wrap="square" rtlCol="0" anchor="ctr">
            <a:noAutofit/>
          </a:bodyPr>
          <a:lstStyle/>
          <a:p>
            <a:pPr marL="0" lvl="0" indent="0" algn="ctr">
              <a:lnSpc>
                <a:spcPct val="130000"/>
              </a:lnSpc>
              <a:spcBef>
                <a:spcPts val="0"/>
              </a:spcBef>
              <a:spcAft>
                <a:spcPts val="1000"/>
              </a:spcAft>
              <a:buSzPct val="100000"/>
            </a:pPr>
            <a:r>
              <a:rPr lang="zh-CN" altLang="en-US" sz="2400" spc="150" dirty="0">
                <a:solidFill>
                  <a:sysClr val="windowText" lastClr="000000">
                    <a:lumMod val="75000"/>
                    <a:lumOff val="25000"/>
                  </a:sysClr>
                </a:solidFill>
                <a:latin typeface="华文楷体" panose="02010600040101010101" pitchFamily="2" charset="-122"/>
                <a:ea typeface="华文楷体" panose="02010600040101010101" pitchFamily="2" charset="-122"/>
              </a:rPr>
              <a:t>通过受力分析，以上物体都受到外力作用时也能保持静止状态或匀速直线运动状态，这与牛顿第一定律有矛盾吗？</a:t>
            </a:r>
          </a:p>
        </p:txBody>
      </p:sp>
      <p:sp>
        <p:nvSpPr>
          <p:cNvPr id="9" name="文本框 8"/>
          <p:cNvSpPr txBox="1"/>
          <p:nvPr>
            <p:custDataLst>
              <p:tags r:id="rId8"/>
            </p:custDataLst>
          </p:nvPr>
        </p:nvSpPr>
        <p:spPr>
          <a:xfrm>
            <a:off x="1549300" y="167902"/>
            <a:ext cx="419097" cy="507831"/>
          </a:xfrm>
          <a:prstGeom prst="rect">
            <a:avLst/>
          </a:prstGeom>
          <a:noFill/>
        </p:spPr>
        <p:txBody>
          <a:bodyPr wrap="square" lIns="0" tIns="0" rIns="0" bIns="0" rtlCol="0" anchor="ctr">
            <a:normAutofit/>
          </a:bodyPr>
          <a:lstStyle/>
          <a:p>
            <a:pPr algn="ctr"/>
            <a:r>
              <a:rPr lang="en-US" altLang="zh-CN" sz="3290" b="1" dirty="0">
                <a:solidFill>
                  <a:srgbClr val="5B9BD5"/>
                </a:solidFill>
                <a:latin typeface="Arial" panose="020B0604020202090204" pitchFamily="34" charset="0"/>
                <a:ea typeface="微软雅黑" panose="020B0503020204020204" charset="-122"/>
              </a:rPr>
              <a:t>A</a:t>
            </a:r>
            <a:endParaRPr lang="zh-CN" altLang="en-US" sz="3290" b="1" dirty="0">
              <a:solidFill>
                <a:srgbClr val="5B9BD5"/>
              </a:solidFill>
              <a:latin typeface="Arial" panose="020B0604020202090204" pitchFamily="34" charset="0"/>
              <a:ea typeface="微软雅黑" panose="020B0503020204020204" charset="-122"/>
            </a:endParaRPr>
          </a:p>
        </p:txBody>
      </p:sp>
      <p:sp>
        <p:nvSpPr>
          <p:cNvPr id="10" name="文本框 9"/>
          <p:cNvSpPr txBox="1"/>
          <p:nvPr>
            <p:custDataLst>
              <p:tags r:id="rId9"/>
            </p:custDataLst>
          </p:nvPr>
        </p:nvSpPr>
        <p:spPr>
          <a:xfrm>
            <a:off x="5225415" y="1191663"/>
            <a:ext cx="2692400" cy="1910352"/>
          </a:xfrm>
          <a:prstGeom prst="rect">
            <a:avLst/>
          </a:prstGeom>
          <a:noFill/>
          <a:ln>
            <a:noFill/>
          </a:ln>
        </p:spPr>
        <p:txBody>
          <a:bodyPr wrap="square" rtlCol="0" anchor="ctr">
            <a:noAutofit/>
          </a:bodyPr>
          <a:lstStyle/>
          <a:p>
            <a:pPr marL="0" lvl="0" indent="0" algn="ctr">
              <a:lnSpc>
                <a:spcPct val="130000"/>
              </a:lnSpc>
              <a:spcBef>
                <a:spcPts val="0"/>
              </a:spcBef>
              <a:spcAft>
                <a:spcPts val="1000"/>
              </a:spcAft>
              <a:buSzPct val="100000"/>
            </a:pPr>
            <a:r>
              <a:rPr lang="zh-CN" altLang="en-US" sz="2400" spc="150" dirty="0">
                <a:solidFill>
                  <a:sysClr val="windowText" lastClr="000000">
                    <a:lumMod val="75000"/>
                    <a:lumOff val="25000"/>
                  </a:sysClr>
                </a:solidFill>
                <a:latin typeface="华文楷体" panose="02010600040101010101" pitchFamily="2" charset="-122"/>
                <a:ea typeface="华文楷体" panose="02010600040101010101" pitchFamily="2" charset="-122"/>
                <a:cs typeface="华文楷体" panose="02010600040101010101" pitchFamily="2" charset="-122"/>
              </a:rPr>
              <a:t>一个物体在两个力的作用下，如果保持静止状态或匀速直线运动状态,我们就说,这两个力互相平衡或二力平衡。 </a:t>
            </a:r>
          </a:p>
        </p:txBody>
      </p:sp>
      <p:sp>
        <p:nvSpPr>
          <p:cNvPr id="11" name="文本框 10"/>
          <p:cNvSpPr txBox="1"/>
          <p:nvPr>
            <p:custDataLst>
              <p:tags r:id="rId10"/>
            </p:custDataLst>
          </p:nvPr>
        </p:nvSpPr>
        <p:spPr>
          <a:xfrm>
            <a:off x="5600172" y="167902"/>
            <a:ext cx="419097" cy="507831"/>
          </a:xfrm>
          <a:prstGeom prst="rect">
            <a:avLst/>
          </a:prstGeom>
          <a:noFill/>
        </p:spPr>
        <p:txBody>
          <a:bodyPr wrap="square" lIns="0" tIns="0" rIns="0" bIns="0" rtlCol="0" anchor="ctr">
            <a:normAutofit/>
          </a:bodyPr>
          <a:lstStyle/>
          <a:p>
            <a:pPr algn="ctr"/>
            <a:r>
              <a:rPr lang="en-US" altLang="zh-CN" sz="3290" b="1" dirty="0">
                <a:solidFill>
                  <a:srgbClr val="5B9BD5"/>
                </a:solidFill>
                <a:latin typeface="Arial" panose="020B0604020202090204" pitchFamily="34" charset="0"/>
                <a:ea typeface="微软雅黑" panose="020B0503020204020204" charset="-122"/>
              </a:rPr>
              <a:t>B</a:t>
            </a:r>
            <a:endParaRPr lang="zh-CN" altLang="en-US" sz="3290" b="1" dirty="0">
              <a:solidFill>
                <a:srgbClr val="5B9BD5"/>
              </a:solidFill>
              <a:latin typeface="Arial" panose="020B0604020202090204" pitchFamily="34" charset="0"/>
              <a:ea typeface="微软雅黑" panose="020B0503020204020204" charset="-122"/>
            </a:endParaRPr>
          </a:p>
        </p:txBody>
      </p:sp>
      <p:sp>
        <p:nvSpPr>
          <p:cNvPr id="23" name="矩形 22"/>
          <p:cNvSpPr/>
          <p:nvPr>
            <p:custDataLst>
              <p:tags r:id="rId11"/>
            </p:custDataLst>
          </p:nvPr>
        </p:nvSpPr>
        <p:spPr>
          <a:xfrm>
            <a:off x="7645252" y="3614596"/>
            <a:ext cx="272687" cy="273362"/>
          </a:xfrm>
          <a:prstGeom prst="rect">
            <a:avLst/>
          </a:prstGeom>
          <a:solidFill>
            <a:srgbClr val="5B9BD5"/>
          </a:solidFill>
          <a:ln w="190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4" name="矩形 23"/>
          <p:cNvSpPr/>
          <p:nvPr>
            <p:custDataLst>
              <p:tags r:id="rId12"/>
            </p:custDataLst>
          </p:nvPr>
        </p:nvSpPr>
        <p:spPr>
          <a:xfrm>
            <a:off x="3681255" y="3614596"/>
            <a:ext cx="272687" cy="273362"/>
          </a:xfrm>
          <a:prstGeom prst="rect">
            <a:avLst/>
          </a:prstGeom>
          <a:solidFill>
            <a:srgbClr val="5B9BD5"/>
          </a:solidFill>
          <a:ln w="19050">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3" name="矩形 2"/>
          <p:cNvSpPr/>
          <p:nvPr>
            <p:custDataLst>
              <p:tags r:id="rId13"/>
            </p:custDataLst>
          </p:nvPr>
        </p:nvSpPr>
        <p:spPr>
          <a:xfrm>
            <a:off x="11290" y="1"/>
            <a:ext cx="467473" cy="468630"/>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4" name="矩形 3"/>
          <p:cNvSpPr/>
          <p:nvPr>
            <p:custDataLst>
              <p:tags r:id="rId14"/>
            </p:custDataLst>
          </p:nvPr>
        </p:nvSpPr>
        <p:spPr>
          <a:xfrm>
            <a:off x="478763" y="0"/>
            <a:ext cx="206823" cy="207335"/>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5" name="矩形 24"/>
          <p:cNvSpPr/>
          <p:nvPr>
            <p:custDataLst>
              <p:tags r:id="rId15"/>
            </p:custDataLst>
          </p:nvPr>
        </p:nvSpPr>
        <p:spPr>
          <a:xfrm>
            <a:off x="11290" y="468631"/>
            <a:ext cx="206823" cy="207335"/>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7" name="矩形 26"/>
          <p:cNvSpPr/>
          <p:nvPr>
            <p:custDataLst>
              <p:tags r:id="rId16"/>
            </p:custDataLst>
          </p:nvPr>
        </p:nvSpPr>
        <p:spPr>
          <a:xfrm flipH="1">
            <a:off x="8665239" y="1"/>
            <a:ext cx="467473" cy="468630"/>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8" name="矩形 27"/>
          <p:cNvSpPr/>
          <p:nvPr>
            <p:custDataLst>
              <p:tags r:id="rId17"/>
            </p:custDataLst>
          </p:nvPr>
        </p:nvSpPr>
        <p:spPr>
          <a:xfrm flipH="1">
            <a:off x="8458417" y="0"/>
            <a:ext cx="206823" cy="207335"/>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
        <p:nvSpPr>
          <p:cNvPr id="29" name="矩形 28"/>
          <p:cNvSpPr/>
          <p:nvPr>
            <p:custDataLst>
              <p:tags r:id="rId18"/>
            </p:custDataLst>
          </p:nvPr>
        </p:nvSpPr>
        <p:spPr>
          <a:xfrm flipH="1">
            <a:off x="8925890" y="468631"/>
            <a:ext cx="206823" cy="207335"/>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sz="1345"/>
          </a:p>
        </p:txBody>
      </p:sp>
    </p:spTree>
    <p:custDataLst>
      <p:tags r:id="rId1"/>
    </p:custDataLst>
    <p:extLst>
      <p:ext uri="{BB962C8B-B14F-4D97-AF65-F5344CB8AC3E}">
        <p14:creationId xmlns:p14="http://schemas.microsoft.com/office/powerpoint/2010/main" val="36237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500"/>
                                        <p:tgtEl>
                                          <p:spTgt spid="2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500"/>
                                        <p:tgtEl>
                                          <p:spTgt spid="12"/>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500"/>
                                        <p:tgtEl>
                                          <p:spTgt spid="6"/>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edg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diamond(in)">
                                      <p:cBhvr>
                                        <p:cTn id="30" dur="500"/>
                                        <p:tgtEl>
                                          <p:spTgt spid="22"/>
                                        </p:tgtEl>
                                      </p:cBhvr>
                                    </p:animEffect>
                                  </p:childTnLst>
                                </p:cTn>
                              </p:par>
                              <p:par>
                                <p:cTn id="31" presetID="8"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diamond(in)">
                                      <p:cBhvr>
                                        <p:cTn id="33" dur="500"/>
                                        <p:tgtEl>
                                          <p:spTgt spid="13"/>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diamond(in)">
                                      <p:cBhvr>
                                        <p:cTn id="42" dur="500"/>
                                        <p:tgtEl>
                                          <p:spTgt spid="23"/>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diamond(in)">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13" grpId="0" animBg="1"/>
      <p:bldP spid="12" grpId="0" animBg="1"/>
      <p:bldP spid="5" grpId="0"/>
      <p:bldP spid="6" grpId="0"/>
      <p:bldP spid="9" grpId="0"/>
      <p:bldP spid="10" grpId="0"/>
      <p:bldP spid="11" grpId="0"/>
      <p:bldP spid="23" grpId="0" animBg="1"/>
      <p:bldP spid="24"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p:nvPr/>
        </p:nvSpPr>
        <p:spPr>
          <a:xfrm>
            <a:off x="3500214" y="888325"/>
            <a:ext cx="1939490" cy="739060"/>
          </a:xfrm>
          <a:prstGeom prst="rect">
            <a:avLst/>
          </a:prstGeom>
          <a:solidFill>
            <a:srgbClr val="CCFFCC"/>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     静止状态</a:t>
            </a:r>
          </a:p>
          <a:p>
            <a:pPr marL="0" lvl="0" indent="0">
              <a:spcBef>
                <a:spcPct val="0"/>
              </a:spcBef>
              <a:buNone/>
            </a:pPr>
            <a:r>
              <a:rPr lang="zh-CN" altLang="en-US" sz="2095" b="1" dirty="0">
                <a:latin typeface="华文楷体" panose="02010600040101010101" pitchFamily="2" charset="-122"/>
                <a:ea typeface="华文楷体" panose="02010600040101010101" pitchFamily="2" charset="-122"/>
                <a:cs typeface="华文楷体" panose="02010600040101010101" pitchFamily="2" charset="-122"/>
              </a:rPr>
              <a:t>匀速直线运动</a:t>
            </a:r>
          </a:p>
        </p:txBody>
      </p:sp>
      <p:sp>
        <p:nvSpPr>
          <p:cNvPr id="12291" name="AutoShape 6"/>
          <p:cNvSpPr/>
          <p:nvPr/>
        </p:nvSpPr>
        <p:spPr>
          <a:xfrm>
            <a:off x="2800116" y="1122313"/>
            <a:ext cx="646101" cy="216694"/>
          </a:xfrm>
          <a:prstGeom prst="rightArrow">
            <a:avLst>
              <a:gd name="adj1" fmla="val 50000"/>
              <a:gd name="adj2" fmla="val 167827"/>
            </a:avLst>
          </a:prstGeom>
          <a:solidFill>
            <a:srgbClr val="FFFF00"/>
          </a:solidFill>
          <a:ln w="57150"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sp>
        <p:nvSpPr>
          <p:cNvPr id="12292" name="Rectangle 4"/>
          <p:cNvSpPr/>
          <p:nvPr/>
        </p:nvSpPr>
        <p:spPr>
          <a:xfrm>
            <a:off x="1022151" y="1013965"/>
            <a:ext cx="1669885" cy="461515"/>
          </a:xfrm>
          <a:prstGeom prst="rect">
            <a:avLst/>
          </a:prstGeom>
          <a:solidFill>
            <a:srgbClr val="CCFFCC"/>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395" b="1"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二力平衡 </a:t>
            </a:r>
          </a:p>
        </p:txBody>
      </p:sp>
      <p:sp>
        <p:nvSpPr>
          <p:cNvPr id="12293" name="矩形 6"/>
          <p:cNvSpPr/>
          <p:nvPr/>
        </p:nvSpPr>
        <p:spPr>
          <a:xfrm>
            <a:off x="2437931" y="1858247"/>
            <a:ext cx="5656945" cy="41504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50000"/>
              </a:spcBef>
              <a:buNone/>
            </a:pPr>
            <a:r>
              <a:rPr lang="zh-CN" altLang="en-US" sz="2095" b="1" dirty="0">
                <a:latin typeface="Arial" panose="020B0604020202090204" pitchFamily="34" charset="0"/>
              </a:rPr>
              <a:t>使物体处于平衡状态的</a:t>
            </a:r>
            <a:r>
              <a:rPr lang="zh-CN" altLang="en-US" sz="2095" b="1" dirty="0">
                <a:solidFill>
                  <a:srgbClr val="FF0000"/>
                </a:solidFill>
                <a:latin typeface="Arial" panose="020B0604020202090204" pitchFamily="34" charset="0"/>
              </a:rPr>
              <a:t>两个力</a:t>
            </a:r>
            <a:r>
              <a:rPr lang="zh-CN" altLang="en-US" sz="2095" b="1" dirty="0">
                <a:latin typeface="Arial" panose="020B0604020202090204" pitchFamily="34" charset="0"/>
              </a:rPr>
              <a:t>（或多个力）</a:t>
            </a:r>
          </a:p>
        </p:txBody>
      </p:sp>
      <p:sp>
        <p:nvSpPr>
          <p:cNvPr id="12294" name="矩形 7"/>
          <p:cNvSpPr/>
          <p:nvPr/>
        </p:nvSpPr>
        <p:spPr>
          <a:xfrm>
            <a:off x="1117259" y="1834730"/>
            <a:ext cx="1404620" cy="46151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395" b="1" dirty="0">
                <a:solidFill>
                  <a:srgbClr val="FF0000"/>
                </a:solidFill>
                <a:latin typeface="Arial" panose="020B0604020202090204" pitchFamily="34" charset="0"/>
              </a:rPr>
              <a:t>平衡力：</a:t>
            </a:r>
            <a:endParaRPr lang="zh-CN" altLang="en-US" sz="2395" dirty="0">
              <a:latin typeface="Arial" panose="020B0604020202090204" pitchFamily="34" charset="0"/>
            </a:endParaRPr>
          </a:p>
        </p:txBody>
      </p:sp>
      <p:sp>
        <p:nvSpPr>
          <p:cNvPr id="12295" name="AutoShape 6"/>
          <p:cNvSpPr/>
          <p:nvPr/>
        </p:nvSpPr>
        <p:spPr>
          <a:xfrm>
            <a:off x="5493785" y="1177081"/>
            <a:ext cx="484576" cy="161925"/>
          </a:xfrm>
          <a:prstGeom prst="rightArrow">
            <a:avLst>
              <a:gd name="adj1" fmla="val 50000"/>
              <a:gd name="adj2" fmla="val 168444"/>
            </a:avLst>
          </a:prstGeom>
          <a:solidFill>
            <a:srgbClr val="FFFF00"/>
          </a:solidFill>
          <a:ln w="57150"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sp>
        <p:nvSpPr>
          <p:cNvPr id="12296" name="Rectangle 4"/>
          <p:cNvSpPr/>
          <p:nvPr/>
        </p:nvSpPr>
        <p:spPr>
          <a:xfrm>
            <a:off x="5978360" y="1013965"/>
            <a:ext cx="1562994" cy="461515"/>
          </a:xfrm>
          <a:prstGeom prst="rect">
            <a:avLst/>
          </a:prstGeom>
          <a:solidFill>
            <a:srgbClr val="CCFFCC"/>
          </a:solidFill>
          <a:ln w="9525" cap="flat" cmpd="sng">
            <a:solidFill>
              <a:schemeClr val="tx1"/>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395" b="1" dirty="0">
                <a:solidFill>
                  <a:srgbClr val="FF0000"/>
                </a:solidFill>
                <a:latin typeface="宋体" panose="02010600030101010101" pitchFamily="2" charset="-122"/>
              </a:rPr>
              <a:t>平衡状态</a:t>
            </a:r>
            <a:r>
              <a:rPr lang="zh-CN" altLang="en-US" sz="2395" b="1" dirty="0">
                <a:solidFill>
                  <a:srgbClr val="FF0000"/>
                </a:solidFill>
                <a:latin typeface="Times New Roman" panose="02020503050405090304" pitchFamily="18" charset="0"/>
              </a:rPr>
              <a:t> </a:t>
            </a:r>
          </a:p>
        </p:txBody>
      </p:sp>
      <p:pic>
        <p:nvPicPr>
          <p:cNvPr id="12297" name="Picture 2" descr="AD068"/>
          <p:cNvPicPr>
            <a:picLocks noChangeAspect="1"/>
          </p:cNvPicPr>
          <p:nvPr/>
        </p:nvPicPr>
        <p:blipFill>
          <a:blip r:embed="rId2"/>
          <a:stretch>
            <a:fillRect/>
          </a:stretch>
        </p:blipFill>
        <p:spPr>
          <a:xfrm>
            <a:off x="1151467" y="2664619"/>
            <a:ext cx="1992936" cy="2478882"/>
          </a:xfrm>
          <a:prstGeom prst="rect">
            <a:avLst/>
          </a:prstGeom>
          <a:noFill/>
          <a:ln w="9525">
            <a:noFill/>
          </a:ln>
        </p:spPr>
      </p:pic>
      <p:grpSp>
        <p:nvGrpSpPr>
          <p:cNvPr id="2" name="Group 3"/>
          <p:cNvGrpSpPr/>
          <p:nvPr/>
        </p:nvGrpSpPr>
        <p:grpSpPr>
          <a:xfrm>
            <a:off x="2283332" y="2988469"/>
            <a:ext cx="451777" cy="796529"/>
            <a:chOff x="0" y="0"/>
            <a:chExt cx="1035" cy="995"/>
          </a:xfrm>
        </p:grpSpPr>
        <p:sp>
          <p:nvSpPr>
            <p:cNvPr id="4138" name="Rectangle 4"/>
            <p:cNvSpPr/>
            <p:nvPr/>
          </p:nvSpPr>
          <p:spPr>
            <a:xfrm>
              <a:off x="175" y="0"/>
              <a:ext cx="860" cy="51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en-US" altLang="zh-CN" sz="2095" b="1" dirty="0">
                  <a:solidFill>
                    <a:srgbClr val="FF0000"/>
                  </a:solidFill>
                  <a:latin typeface="Times New Roman" panose="02020503050405090304" pitchFamily="18" charset="0"/>
                </a:rPr>
                <a:t>N</a:t>
              </a:r>
            </a:p>
          </p:txBody>
        </p:sp>
        <p:sp>
          <p:nvSpPr>
            <p:cNvPr id="4139" name="Line 5"/>
            <p:cNvSpPr/>
            <p:nvPr/>
          </p:nvSpPr>
          <p:spPr>
            <a:xfrm>
              <a:off x="0" y="0"/>
              <a:ext cx="0" cy="995"/>
            </a:xfrm>
            <a:prstGeom prst="line">
              <a:avLst/>
            </a:prstGeom>
            <a:ln w="76200" cap="flat" cmpd="sng">
              <a:solidFill>
                <a:srgbClr val="FF0000"/>
              </a:solidFill>
              <a:prstDash val="solid"/>
              <a:headEnd type="stealth" w="med" len="med"/>
              <a:tailEnd type="none" w="med" len="med"/>
            </a:ln>
          </p:spPr>
        </p:sp>
      </p:grpSp>
      <p:grpSp>
        <p:nvGrpSpPr>
          <p:cNvPr id="3" name="Group 6"/>
          <p:cNvGrpSpPr/>
          <p:nvPr/>
        </p:nvGrpSpPr>
        <p:grpSpPr>
          <a:xfrm>
            <a:off x="2228698" y="3744516"/>
            <a:ext cx="506540" cy="953321"/>
            <a:chOff x="0" y="0"/>
            <a:chExt cx="1157" cy="1191"/>
          </a:xfrm>
        </p:grpSpPr>
        <p:sp>
          <p:nvSpPr>
            <p:cNvPr id="4135" name="Line 7"/>
            <p:cNvSpPr/>
            <p:nvPr/>
          </p:nvSpPr>
          <p:spPr>
            <a:xfrm>
              <a:off x="144" y="192"/>
              <a:ext cx="0" cy="995"/>
            </a:xfrm>
            <a:prstGeom prst="line">
              <a:avLst/>
            </a:prstGeom>
            <a:ln w="76200" cap="flat" cmpd="sng">
              <a:solidFill>
                <a:srgbClr val="FF0000"/>
              </a:solidFill>
              <a:prstDash val="solid"/>
              <a:headEnd type="none" w="med" len="med"/>
              <a:tailEnd type="stealth" w="med" len="med"/>
            </a:ln>
          </p:spPr>
        </p:sp>
        <p:sp>
          <p:nvSpPr>
            <p:cNvPr id="4136" name="Text Box 8"/>
            <p:cNvSpPr txBox="1"/>
            <p:nvPr/>
          </p:nvSpPr>
          <p:spPr>
            <a:xfrm>
              <a:off x="265" y="672"/>
              <a:ext cx="892" cy="519"/>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en-US" altLang="zh-CN" sz="2095" b="1" dirty="0">
                  <a:solidFill>
                    <a:srgbClr val="FF0000"/>
                  </a:solidFill>
                  <a:latin typeface="Times New Roman" panose="02020503050405090304" pitchFamily="18" charset="0"/>
                </a:rPr>
                <a:t>G</a:t>
              </a:r>
              <a:endParaRPr lang="en-US" altLang="zh-CN" sz="2095" dirty="0">
                <a:solidFill>
                  <a:srgbClr val="FF0000"/>
                </a:solidFill>
                <a:latin typeface="Times New Roman" panose="02020503050405090304" pitchFamily="18" charset="0"/>
              </a:endParaRPr>
            </a:p>
          </p:txBody>
        </p:sp>
        <p:sp>
          <p:nvSpPr>
            <p:cNvPr id="4137" name="Oval 9"/>
            <p:cNvSpPr/>
            <p:nvPr/>
          </p:nvSpPr>
          <p:spPr>
            <a:xfrm>
              <a:off x="0" y="0"/>
              <a:ext cx="288" cy="192"/>
            </a:xfrm>
            <a:prstGeom prst="ellipse">
              <a:avLst/>
            </a:prstGeom>
            <a:solidFill>
              <a:schemeClr val="tx1"/>
            </a:solidFill>
            <a:ln w="9525" cap="flat" cmpd="sng">
              <a:solidFill>
                <a:srgbClr val="FF00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grpSp>
      <p:sp>
        <p:nvSpPr>
          <p:cNvPr id="12305" name="Line 2"/>
          <p:cNvSpPr/>
          <p:nvPr/>
        </p:nvSpPr>
        <p:spPr>
          <a:xfrm>
            <a:off x="6188441" y="2733675"/>
            <a:ext cx="1292201" cy="0"/>
          </a:xfrm>
          <a:prstGeom prst="line">
            <a:avLst/>
          </a:prstGeom>
          <a:ln w="76200" cap="flat" cmpd="sng">
            <a:solidFill>
              <a:schemeClr val="tx1"/>
            </a:solidFill>
            <a:prstDash val="solid"/>
            <a:headEnd type="none" w="med" len="med"/>
            <a:tailEnd type="none" w="med" len="med"/>
          </a:ln>
        </p:spPr>
      </p:sp>
      <p:sp>
        <p:nvSpPr>
          <p:cNvPr id="12306" name="Line 5"/>
          <p:cNvSpPr/>
          <p:nvPr/>
        </p:nvSpPr>
        <p:spPr>
          <a:xfrm flipH="1">
            <a:off x="6241886" y="2463404"/>
            <a:ext cx="154399" cy="296465"/>
          </a:xfrm>
          <a:prstGeom prst="line">
            <a:avLst/>
          </a:prstGeom>
          <a:ln w="76200" cap="flat" cmpd="sng">
            <a:solidFill>
              <a:schemeClr val="tx1"/>
            </a:solidFill>
            <a:prstDash val="solid"/>
            <a:headEnd type="none" w="med" len="med"/>
            <a:tailEnd type="none" w="med" len="med"/>
          </a:ln>
        </p:spPr>
      </p:sp>
      <p:sp>
        <p:nvSpPr>
          <p:cNvPr id="12307" name="Line 6"/>
          <p:cNvSpPr/>
          <p:nvPr/>
        </p:nvSpPr>
        <p:spPr>
          <a:xfrm flipH="1">
            <a:off x="6458045" y="2463403"/>
            <a:ext cx="161525" cy="285750"/>
          </a:xfrm>
          <a:prstGeom prst="line">
            <a:avLst/>
          </a:prstGeom>
          <a:ln w="76200" cap="flat" cmpd="sng">
            <a:solidFill>
              <a:schemeClr val="tx1"/>
            </a:solidFill>
            <a:prstDash val="solid"/>
            <a:headEnd type="none" w="med" len="med"/>
            <a:tailEnd type="none" w="med" len="med"/>
          </a:ln>
        </p:spPr>
      </p:sp>
      <p:sp>
        <p:nvSpPr>
          <p:cNvPr id="12308" name="Line 7"/>
          <p:cNvSpPr/>
          <p:nvPr/>
        </p:nvSpPr>
        <p:spPr>
          <a:xfrm flipH="1">
            <a:off x="6663515" y="2464593"/>
            <a:ext cx="161525" cy="285750"/>
          </a:xfrm>
          <a:prstGeom prst="line">
            <a:avLst/>
          </a:prstGeom>
          <a:ln w="76200" cap="flat" cmpd="sng">
            <a:solidFill>
              <a:schemeClr val="tx1"/>
            </a:solidFill>
            <a:prstDash val="solid"/>
            <a:headEnd type="none" w="med" len="med"/>
            <a:tailEnd type="none" w="med" len="med"/>
          </a:ln>
        </p:spPr>
      </p:sp>
      <p:sp>
        <p:nvSpPr>
          <p:cNvPr id="12309" name="Line 8"/>
          <p:cNvSpPr/>
          <p:nvPr/>
        </p:nvSpPr>
        <p:spPr>
          <a:xfrm flipH="1">
            <a:off x="6878486" y="2463404"/>
            <a:ext cx="172215" cy="216694"/>
          </a:xfrm>
          <a:prstGeom prst="line">
            <a:avLst/>
          </a:prstGeom>
          <a:ln w="76200" cap="flat" cmpd="sng">
            <a:solidFill>
              <a:schemeClr val="tx1"/>
            </a:solidFill>
            <a:prstDash val="solid"/>
            <a:headEnd type="none" w="med" len="med"/>
            <a:tailEnd type="none" w="med" len="med"/>
          </a:ln>
        </p:spPr>
      </p:sp>
      <p:sp>
        <p:nvSpPr>
          <p:cNvPr id="12310" name="Line 9"/>
          <p:cNvSpPr/>
          <p:nvPr/>
        </p:nvSpPr>
        <p:spPr>
          <a:xfrm flipH="1">
            <a:off x="7094644" y="2463404"/>
            <a:ext cx="171027" cy="216694"/>
          </a:xfrm>
          <a:prstGeom prst="line">
            <a:avLst/>
          </a:prstGeom>
          <a:ln w="76200" cap="flat" cmpd="sng">
            <a:solidFill>
              <a:schemeClr val="tx1"/>
            </a:solidFill>
            <a:prstDash val="solid"/>
            <a:headEnd type="none" w="med" len="med"/>
            <a:tailEnd type="none" w="med" len="med"/>
          </a:ln>
        </p:spPr>
      </p:sp>
      <p:sp>
        <p:nvSpPr>
          <p:cNvPr id="12311" name="Line 10"/>
          <p:cNvSpPr/>
          <p:nvPr/>
        </p:nvSpPr>
        <p:spPr>
          <a:xfrm flipH="1">
            <a:off x="7364248" y="2464594"/>
            <a:ext cx="106892" cy="215503"/>
          </a:xfrm>
          <a:prstGeom prst="line">
            <a:avLst/>
          </a:prstGeom>
          <a:ln w="76200" cap="flat" cmpd="sng">
            <a:solidFill>
              <a:schemeClr val="tx1"/>
            </a:solidFill>
            <a:prstDash val="solid"/>
            <a:headEnd type="none" w="med" len="med"/>
            <a:tailEnd type="none" w="med" len="med"/>
          </a:ln>
        </p:spPr>
      </p:sp>
      <p:sp>
        <p:nvSpPr>
          <p:cNvPr id="12312" name="Line 12"/>
          <p:cNvSpPr/>
          <p:nvPr/>
        </p:nvSpPr>
        <p:spPr>
          <a:xfrm flipH="1">
            <a:off x="6834542" y="2678907"/>
            <a:ext cx="9501" cy="1027510"/>
          </a:xfrm>
          <a:prstGeom prst="line">
            <a:avLst/>
          </a:prstGeom>
          <a:ln w="38100" cap="flat" cmpd="sng">
            <a:solidFill>
              <a:schemeClr val="tx1"/>
            </a:solidFill>
            <a:prstDash val="solid"/>
            <a:headEnd type="none" w="med" len="med"/>
            <a:tailEnd type="none" w="med" len="med"/>
          </a:ln>
        </p:spPr>
      </p:sp>
      <p:sp>
        <p:nvSpPr>
          <p:cNvPr id="12313" name="Oval 13"/>
          <p:cNvSpPr/>
          <p:nvPr/>
        </p:nvSpPr>
        <p:spPr>
          <a:xfrm>
            <a:off x="6629072" y="4299348"/>
            <a:ext cx="456071" cy="400050"/>
          </a:xfrm>
          <a:prstGeom prst="ellipse">
            <a:avLst/>
          </a:prstGeom>
          <a:gradFill rotWithShape="0">
            <a:gsLst>
              <a:gs pos="0">
                <a:srgbClr val="4D0808">
                  <a:alpha val="100000"/>
                </a:srgbClr>
              </a:gs>
              <a:gs pos="30000">
                <a:srgbClr val="FF0300">
                  <a:alpha val="100000"/>
                </a:srgbClr>
              </a:gs>
              <a:gs pos="55000">
                <a:srgbClr val="FF7A00">
                  <a:alpha val="100000"/>
                </a:srgbClr>
              </a:gs>
              <a:gs pos="100000">
                <a:srgbClr val="FFF200">
                  <a:alpha val="100000"/>
                </a:srgbClr>
              </a:gs>
            </a:gsLst>
            <a:lin ang="5400000" scaled="1"/>
            <a:tileRect/>
          </a:gradFill>
          <a:ln w="38100"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sp>
        <p:nvSpPr>
          <p:cNvPr id="12314" name="AutoShape 14" descr="白色大理石"/>
          <p:cNvSpPr/>
          <p:nvPr/>
        </p:nvSpPr>
        <p:spPr>
          <a:xfrm rot="8090947">
            <a:off x="6377343" y="3894479"/>
            <a:ext cx="913209" cy="916893"/>
          </a:xfrm>
          <a:prstGeom prst="rtTriangle">
            <a:avLst/>
          </a:prstGeom>
          <a:blipFill rotWithShape="0">
            <a:blip r:embed="rId3"/>
          </a:blipFill>
          <a:ln w="38100"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grpSp>
        <p:nvGrpSpPr>
          <p:cNvPr id="4" name="Group 16"/>
          <p:cNvGrpSpPr/>
          <p:nvPr/>
        </p:nvGrpSpPr>
        <p:grpSpPr>
          <a:xfrm>
            <a:off x="6726555" y="4102705"/>
            <a:ext cx="552450" cy="984717"/>
            <a:chOff x="0" y="0"/>
            <a:chExt cx="465" cy="941"/>
          </a:xfrm>
        </p:grpSpPr>
        <p:sp>
          <p:nvSpPr>
            <p:cNvPr id="4131" name="Oval 17"/>
            <p:cNvSpPr/>
            <p:nvPr/>
          </p:nvSpPr>
          <p:spPr>
            <a:xfrm>
              <a:off x="0" y="0"/>
              <a:ext cx="192" cy="144"/>
            </a:xfrm>
            <a:prstGeom prst="ellipse">
              <a:avLst/>
            </a:prstGeom>
            <a:solidFill>
              <a:srgbClr val="FF0000"/>
            </a:solidFill>
            <a:ln w="9525" cap="flat"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grpSp>
          <p:nvGrpSpPr>
            <p:cNvPr id="4132" name="Group 18"/>
            <p:cNvGrpSpPr/>
            <p:nvPr/>
          </p:nvGrpSpPr>
          <p:grpSpPr>
            <a:xfrm>
              <a:off x="91" y="96"/>
              <a:ext cx="374" cy="845"/>
              <a:chOff x="0" y="0"/>
              <a:chExt cx="374" cy="845"/>
            </a:xfrm>
          </p:grpSpPr>
          <p:sp>
            <p:nvSpPr>
              <p:cNvPr id="4133" name="Line 19"/>
              <p:cNvSpPr/>
              <p:nvPr/>
            </p:nvSpPr>
            <p:spPr>
              <a:xfrm flipH="1">
                <a:off x="0" y="0"/>
                <a:ext cx="5" cy="720"/>
              </a:xfrm>
              <a:prstGeom prst="line">
                <a:avLst/>
              </a:prstGeom>
              <a:ln w="76200" cap="flat" cmpd="sng">
                <a:solidFill>
                  <a:srgbClr val="FF0000"/>
                </a:solidFill>
                <a:prstDash val="solid"/>
                <a:headEnd type="none" w="med" len="med"/>
                <a:tailEnd type="stealth" w="med" len="med"/>
              </a:ln>
            </p:spPr>
          </p:sp>
          <p:sp>
            <p:nvSpPr>
              <p:cNvPr id="4134" name="Text Box 20"/>
              <p:cNvSpPr txBox="1"/>
              <p:nvPr/>
            </p:nvSpPr>
            <p:spPr>
              <a:xfrm>
                <a:off x="45" y="448"/>
                <a:ext cx="329" cy="397"/>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en-US" altLang="zh-CN" sz="2095" b="1" dirty="0">
                    <a:solidFill>
                      <a:srgbClr val="FF0000"/>
                    </a:solidFill>
                    <a:latin typeface="Times New Roman" panose="02020503050405090304" pitchFamily="18" charset="0"/>
                  </a:rPr>
                  <a:t>G</a:t>
                </a:r>
                <a:endParaRPr lang="en-US" altLang="zh-CN" sz="2095" b="1" dirty="0">
                  <a:latin typeface="Times New Roman" panose="02020503050405090304" pitchFamily="18" charset="0"/>
                </a:endParaRPr>
              </a:p>
            </p:txBody>
          </p:sp>
        </p:grpSp>
      </p:grpSp>
      <p:grpSp>
        <p:nvGrpSpPr>
          <p:cNvPr id="6" name="Group 21"/>
          <p:cNvGrpSpPr/>
          <p:nvPr/>
        </p:nvGrpSpPr>
        <p:grpSpPr>
          <a:xfrm>
            <a:off x="6834505" y="3360463"/>
            <a:ext cx="408305" cy="751791"/>
            <a:chOff x="0" y="0"/>
            <a:chExt cx="344" cy="750"/>
          </a:xfrm>
        </p:grpSpPr>
        <p:sp>
          <p:nvSpPr>
            <p:cNvPr id="4129" name="Line 22"/>
            <p:cNvSpPr/>
            <p:nvPr/>
          </p:nvSpPr>
          <p:spPr>
            <a:xfrm>
              <a:off x="0" y="91"/>
              <a:ext cx="0" cy="659"/>
            </a:xfrm>
            <a:prstGeom prst="line">
              <a:avLst/>
            </a:prstGeom>
            <a:ln w="76200" cap="flat" cmpd="sng">
              <a:solidFill>
                <a:srgbClr val="FF0000"/>
              </a:solidFill>
              <a:prstDash val="solid"/>
              <a:headEnd type="stealth" w="med" len="med"/>
              <a:tailEnd type="none" w="med" len="med"/>
            </a:ln>
          </p:spPr>
        </p:sp>
        <p:sp>
          <p:nvSpPr>
            <p:cNvPr id="4130" name="Text Box 23"/>
            <p:cNvSpPr txBox="1"/>
            <p:nvPr/>
          </p:nvSpPr>
          <p:spPr>
            <a:xfrm>
              <a:off x="53" y="0"/>
              <a:ext cx="291" cy="414"/>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en-US" altLang="zh-CN" sz="2095" b="1" dirty="0">
                  <a:solidFill>
                    <a:srgbClr val="FF0000"/>
                  </a:solidFill>
                  <a:latin typeface="Times New Roman" panose="02020503050405090304" pitchFamily="18" charset="0"/>
                </a:rPr>
                <a:t>F</a:t>
              </a:r>
              <a:endParaRPr lang="en-US" altLang="zh-CN" sz="2095" dirty="0">
                <a:latin typeface="Times New Roman" panose="02020503050405090304" pitchFamily="18" charset="0"/>
              </a:endParaRPr>
            </a:p>
          </p:txBody>
        </p:sp>
      </p:grpSp>
      <p:pic>
        <p:nvPicPr>
          <p:cNvPr id="12323" name="Picture 5" descr="G1010023"/>
          <p:cNvPicPr>
            <a:picLocks noChangeAspect="1"/>
          </p:cNvPicPr>
          <p:nvPr/>
        </p:nvPicPr>
        <p:blipFill>
          <a:blip r:embed="rId4"/>
          <a:srcRect l="31036" b="16519"/>
          <a:stretch>
            <a:fillRect/>
          </a:stretch>
        </p:blipFill>
        <p:spPr>
          <a:xfrm>
            <a:off x="3871267" y="2518173"/>
            <a:ext cx="1671073" cy="2430065"/>
          </a:xfrm>
          <a:prstGeom prst="rect">
            <a:avLst/>
          </a:prstGeom>
          <a:noFill/>
          <a:ln w="9525">
            <a:noFill/>
          </a:ln>
        </p:spPr>
      </p:pic>
      <p:grpSp>
        <p:nvGrpSpPr>
          <p:cNvPr id="7" name="Group 12"/>
          <p:cNvGrpSpPr/>
          <p:nvPr/>
        </p:nvGrpSpPr>
        <p:grpSpPr>
          <a:xfrm>
            <a:off x="4032792" y="4407694"/>
            <a:ext cx="1669885" cy="522685"/>
            <a:chOff x="0" y="0"/>
            <a:chExt cx="1406" cy="439"/>
          </a:xfrm>
        </p:grpSpPr>
        <p:grpSp>
          <p:nvGrpSpPr>
            <p:cNvPr id="4124" name="Group 13"/>
            <p:cNvGrpSpPr/>
            <p:nvPr/>
          </p:nvGrpSpPr>
          <p:grpSpPr>
            <a:xfrm>
              <a:off x="181" y="45"/>
              <a:ext cx="862" cy="91"/>
              <a:chOff x="0" y="0"/>
              <a:chExt cx="862" cy="91"/>
            </a:xfrm>
          </p:grpSpPr>
          <p:sp>
            <p:nvSpPr>
              <p:cNvPr id="4127" name="AutoShape 14"/>
              <p:cNvSpPr/>
              <p:nvPr/>
            </p:nvSpPr>
            <p:spPr>
              <a:xfrm>
                <a:off x="0" y="0"/>
                <a:ext cx="862" cy="91"/>
              </a:xfrm>
              <a:prstGeom prst="leftRightArrow">
                <a:avLst>
                  <a:gd name="adj1" fmla="val 50000"/>
                  <a:gd name="adj2" fmla="val 189450"/>
                </a:avLst>
              </a:prstGeom>
              <a:solidFill>
                <a:schemeClr val="folHlink"/>
              </a:solidFill>
              <a:ln w="9525"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sp>
            <p:nvSpPr>
              <p:cNvPr id="4128" name="Oval 15"/>
              <p:cNvSpPr/>
              <p:nvPr/>
            </p:nvSpPr>
            <p:spPr>
              <a:xfrm>
                <a:off x="408" y="0"/>
                <a:ext cx="45" cy="91"/>
              </a:xfrm>
              <a:prstGeom prst="ellipse">
                <a:avLst/>
              </a:prstGeom>
              <a:solidFill>
                <a:schemeClr val="folHlink"/>
              </a:solidFill>
              <a:ln w="9525" cap="flat" cmpd="sng">
                <a:solidFill>
                  <a:schemeClr val="accent2"/>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endParaRPr lang="zh-CN" altLang="en-US" sz="1345" dirty="0">
                  <a:latin typeface="Arial" panose="020B0604020202090204" pitchFamily="34" charset="0"/>
                </a:endParaRPr>
              </a:p>
            </p:txBody>
          </p:sp>
        </p:grpSp>
        <p:sp>
          <p:nvSpPr>
            <p:cNvPr id="4125" name="Text Box 16"/>
            <p:cNvSpPr txBox="1"/>
            <p:nvPr/>
          </p:nvSpPr>
          <p:spPr>
            <a:xfrm>
              <a:off x="0" y="90"/>
              <a:ext cx="408" cy="349"/>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50000"/>
                </a:spcBef>
                <a:buNone/>
              </a:pPr>
              <a:r>
                <a:rPr lang="zh-CN" altLang="en-US" sz="2095" b="1" dirty="0">
                  <a:solidFill>
                    <a:srgbClr val="FF3300"/>
                  </a:solidFill>
                  <a:latin typeface="Arial" panose="020B0604020202090204" pitchFamily="34" charset="0"/>
                </a:rPr>
                <a:t>Ｆ</a:t>
              </a:r>
            </a:p>
          </p:txBody>
        </p:sp>
        <p:sp>
          <p:nvSpPr>
            <p:cNvPr id="4126" name="Text Box 17"/>
            <p:cNvSpPr txBox="1"/>
            <p:nvPr/>
          </p:nvSpPr>
          <p:spPr>
            <a:xfrm>
              <a:off x="1088" y="0"/>
              <a:ext cx="318" cy="349"/>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50000"/>
                </a:spcBef>
                <a:buNone/>
              </a:pPr>
              <a:r>
                <a:rPr lang="en-US" altLang="zh-CN" sz="2095" b="1" dirty="0">
                  <a:solidFill>
                    <a:srgbClr val="FF3300"/>
                  </a:solidFill>
                  <a:latin typeface="Arial" panose="020B0604020202090204" pitchFamily="34" charset="0"/>
                </a:rPr>
                <a:t>f</a:t>
              </a:r>
            </a:p>
          </p:txBody>
        </p:sp>
      </p:grpSp>
      <p:sp>
        <p:nvSpPr>
          <p:cNvPr id="12330" name="矩形 41"/>
          <p:cNvSpPr/>
          <p:nvPr/>
        </p:nvSpPr>
        <p:spPr>
          <a:xfrm>
            <a:off x="154705" y="2664726"/>
            <a:ext cx="869950" cy="507984"/>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9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9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9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90204" pitchFamily="34" charset="0"/>
              <a:buChar char="»"/>
              <a:defRPr sz="2000">
                <a:solidFill>
                  <a:schemeClr val="tx1"/>
                </a:solidFill>
                <a:latin typeface="+mn-lt"/>
                <a:ea typeface="+mn-ea"/>
              </a:defRPr>
            </a:lvl5pPr>
          </a:lstStyle>
          <a:p>
            <a:pPr marL="0" lvl="0" indent="0" eaLnBrk="1" hangingPunct="1">
              <a:spcBef>
                <a:spcPct val="0"/>
              </a:spcBef>
              <a:buNone/>
            </a:pPr>
            <a:r>
              <a:rPr lang="zh-CN" altLang="en-US" sz="2695" b="1" dirty="0">
                <a:solidFill>
                  <a:srgbClr val="FF0000"/>
                </a:solidFill>
                <a:latin typeface="Arial" panose="020B0604020202090204" pitchFamily="34" charset="0"/>
              </a:rPr>
              <a:t>例如</a:t>
            </a:r>
            <a:endParaRPr lang="zh-CN" altLang="en-US" sz="2695" dirty="0">
              <a:solidFill>
                <a:srgbClr val="FF0000"/>
              </a:solidFill>
              <a:latin typeface="Arial" panose="020B0604020202090204" pitchFamily="34" charset="0"/>
            </a:endParaRPr>
          </a:p>
        </p:txBody>
      </p:sp>
      <p:sp>
        <p:nvSpPr>
          <p:cNvPr id="5" name="文本框 4"/>
          <p:cNvSpPr txBox="1"/>
          <p:nvPr/>
        </p:nvSpPr>
        <p:spPr>
          <a:xfrm>
            <a:off x="155070" y="135157"/>
            <a:ext cx="3753485" cy="58373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32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90204"/>
                <a:sym typeface="Arial" panose="020B0604020202090204"/>
              </a:rPr>
              <a:t>一、什么是二力平衡</a:t>
            </a:r>
          </a:p>
        </p:txBody>
      </p:sp>
    </p:spTree>
    <p:extLst>
      <p:ext uri="{BB962C8B-B14F-4D97-AF65-F5344CB8AC3E}">
        <p14:creationId xmlns:p14="http://schemas.microsoft.com/office/powerpoint/2010/main" val="879154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additive="base">
                                        <p:cTn id="13" dur="500" fill="hold"/>
                                        <p:tgtEl>
                                          <p:spTgt spid="12291"/>
                                        </p:tgtEl>
                                        <p:attrNameLst>
                                          <p:attrName>ppt_x</p:attrName>
                                        </p:attrNameLst>
                                      </p:cBhvr>
                                      <p:tavLst>
                                        <p:tav tm="0">
                                          <p:val>
                                            <p:strVal val="#ppt_x"/>
                                          </p:val>
                                        </p:tav>
                                        <p:tav tm="100000">
                                          <p:val>
                                            <p:strVal val="#ppt_x"/>
                                          </p:val>
                                        </p:tav>
                                      </p:tavLst>
                                    </p:anim>
                                    <p:anim calcmode="lin" valueType="num">
                                      <p:cBhvr additive="base">
                                        <p:cTn id="14"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0"/>
                                        </p:tgtEl>
                                        <p:attrNameLst>
                                          <p:attrName>style.visibility</p:attrName>
                                        </p:attrNameLst>
                                      </p:cBhvr>
                                      <p:to>
                                        <p:strVal val="visible"/>
                                      </p:to>
                                    </p:set>
                                    <p:anim calcmode="lin" valueType="num">
                                      <p:cBhvr additive="base">
                                        <p:cTn id="19" dur="500" fill="hold"/>
                                        <p:tgtEl>
                                          <p:spTgt spid="12290"/>
                                        </p:tgtEl>
                                        <p:attrNameLst>
                                          <p:attrName>ppt_x</p:attrName>
                                        </p:attrNameLst>
                                      </p:cBhvr>
                                      <p:tavLst>
                                        <p:tav tm="0">
                                          <p:val>
                                            <p:strVal val="#ppt_x"/>
                                          </p:val>
                                        </p:tav>
                                        <p:tav tm="100000">
                                          <p:val>
                                            <p:strVal val="#ppt_x"/>
                                          </p:val>
                                        </p:tav>
                                      </p:tavLst>
                                    </p:anim>
                                    <p:anim calcmode="lin" valueType="num">
                                      <p:cBhvr additive="base">
                                        <p:cTn id="20"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5"/>
                                        </p:tgtEl>
                                        <p:attrNameLst>
                                          <p:attrName>style.visibility</p:attrName>
                                        </p:attrNameLst>
                                      </p:cBhvr>
                                      <p:to>
                                        <p:strVal val="visible"/>
                                      </p:to>
                                    </p:set>
                                    <p:anim calcmode="lin" valueType="num">
                                      <p:cBhvr additive="base">
                                        <p:cTn id="25" dur="500" fill="hold"/>
                                        <p:tgtEl>
                                          <p:spTgt spid="12295"/>
                                        </p:tgtEl>
                                        <p:attrNameLst>
                                          <p:attrName>ppt_x</p:attrName>
                                        </p:attrNameLst>
                                      </p:cBhvr>
                                      <p:tavLst>
                                        <p:tav tm="0">
                                          <p:val>
                                            <p:strVal val="#ppt_x"/>
                                          </p:val>
                                        </p:tav>
                                        <p:tav tm="100000">
                                          <p:val>
                                            <p:strVal val="#ppt_x"/>
                                          </p:val>
                                        </p:tav>
                                      </p:tavLst>
                                    </p:anim>
                                    <p:anim calcmode="lin" valueType="num">
                                      <p:cBhvr additive="base">
                                        <p:cTn id="26"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6"/>
                                        </p:tgtEl>
                                        <p:attrNameLst>
                                          <p:attrName>style.visibility</p:attrName>
                                        </p:attrNameLst>
                                      </p:cBhvr>
                                      <p:to>
                                        <p:strVal val="visible"/>
                                      </p:to>
                                    </p:set>
                                    <p:anim calcmode="lin" valueType="num">
                                      <p:cBhvr additive="base">
                                        <p:cTn id="31" dur="500" fill="hold"/>
                                        <p:tgtEl>
                                          <p:spTgt spid="12296"/>
                                        </p:tgtEl>
                                        <p:attrNameLst>
                                          <p:attrName>ppt_x</p:attrName>
                                        </p:attrNameLst>
                                      </p:cBhvr>
                                      <p:tavLst>
                                        <p:tav tm="0">
                                          <p:val>
                                            <p:strVal val="#ppt_x"/>
                                          </p:val>
                                        </p:tav>
                                        <p:tav tm="100000">
                                          <p:val>
                                            <p:strVal val="#ppt_x"/>
                                          </p:val>
                                        </p:tav>
                                      </p:tavLst>
                                    </p:anim>
                                    <p:anim calcmode="lin" valueType="num">
                                      <p:cBhvr additive="base">
                                        <p:cTn id="32" dur="500" fill="hold"/>
                                        <p:tgtEl>
                                          <p:spTgt spid="1229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294">
                                            <p:txEl>
                                              <p:pRg st="0" end="0"/>
                                            </p:txEl>
                                          </p:spTgt>
                                        </p:tgtEl>
                                        <p:attrNameLst>
                                          <p:attrName>style.visibility</p:attrName>
                                        </p:attrNameLst>
                                      </p:cBhvr>
                                      <p:to>
                                        <p:strVal val="visible"/>
                                      </p:to>
                                    </p:set>
                                    <p:anim calcmode="lin" valueType="num">
                                      <p:cBhvr additive="base">
                                        <p:cTn id="37" dur="500" fill="hold"/>
                                        <p:tgtEl>
                                          <p:spTgt spid="1229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293">
                                            <p:txEl>
                                              <p:pRg st="0" end="0"/>
                                            </p:txEl>
                                          </p:spTgt>
                                        </p:tgtEl>
                                        <p:attrNameLst>
                                          <p:attrName>style.visibility</p:attrName>
                                        </p:attrNameLst>
                                      </p:cBhvr>
                                      <p:to>
                                        <p:strVal val="visible"/>
                                      </p:to>
                                    </p:set>
                                    <p:anim calcmode="lin" valueType="num">
                                      <p:cBhvr additive="base">
                                        <p:cTn id="43" dur="500" fill="hold"/>
                                        <p:tgtEl>
                                          <p:spTgt spid="1229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2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330">
                                            <p:txEl>
                                              <p:pRg st="0" end="0"/>
                                            </p:txEl>
                                          </p:spTgt>
                                        </p:tgtEl>
                                        <p:attrNameLst>
                                          <p:attrName>style.visibility</p:attrName>
                                        </p:attrNameLst>
                                      </p:cBhvr>
                                      <p:to>
                                        <p:strVal val="visible"/>
                                      </p:to>
                                    </p:set>
                                    <p:anim calcmode="lin" valueType="num">
                                      <p:cBhvr additive="base">
                                        <p:cTn id="49" dur="500" fill="hold"/>
                                        <p:tgtEl>
                                          <p:spTgt spid="12330">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23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297"/>
                                        </p:tgtEl>
                                        <p:attrNameLst>
                                          <p:attrName>style.visibility</p:attrName>
                                        </p:attrNameLst>
                                      </p:cBhvr>
                                      <p:to>
                                        <p:strVal val="visible"/>
                                      </p:to>
                                    </p:set>
                                    <p:anim calcmode="lin" valueType="num">
                                      <p:cBhvr additive="base">
                                        <p:cTn id="55" dur="500" fill="hold"/>
                                        <p:tgtEl>
                                          <p:spTgt spid="12297"/>
                                        </p:tgtEl>
                                        <p:attrNameLst>
                                          <p:attrName>ppt_x</p:attrName>
                                        </p:attrNameLst>
                                      </p:cBhvr>
                                      <p:tavLst>
                                        <p:tav tm="0">
                                          <p:val>
                                            <p:strVal val="#ppt_x"/>
                                          </p:val>
                                        </p:tav>
                                        <p:tav tm="100000">
                                          <p:val>
                                            <p:strVal val="#ppt_x"/>
                                          </p:val>
                                        </p:tav>
                                      </p:tavLst>
                                    </p:anim>
                                    <p:anim calcmode="lin" valueType="num">
                                      <p:cBhvr additive="base">
                                        <p:cTn id="56" dur="500" fill="hold"/>
                                        <p:tgtEl>
                                          <p:spTgt spid="1229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1"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ppt_x</p:attrName>
                                        </p:attrNameLst>
                                      </p:cBhvr>
                                      <p:tavLst>
                                        <p:tav tm="0">
                                          <p:val>
                                            <p:strVal val="#ppt_x"/>
                                          </p:val>
                                        </p:tav>
                                        <p:tav tm="100000">
                                          <p:val>
                                            <p:strVal val="#ppt_x"/>
                                          </p:val>
                                        </p:tav>
                                      </p:tavLst>
                                    </p:anim>
                                    <p:anim calcmode="lin" valueType="num">
                                      <p:cBhvr>
                                        <p:cTn id="62" dur="500" fill="hold"/>
                                        <p:tgtEl>
                                          <p:spTgt spid="3"/>
                                        </p:tgtEl>
                                        <p:attrNameLst>
                                          <p:attrName>ppt_y</p:attrName>
                                        </p:attrNameLst>
                                      </p:cBhvr>
                                      <p:tavLst>
                                        <p:tav tm="0">
                                          <p:val>
                                            <p:strVal val="#ppt_y-#ppt_h/2"/>
                                          </p:val>
                                        </p:tav>
                                        <p:tav tm="100000">
                                          <p:val>
                                            <p:strVal val="#ppt_y"/>
                                          </p:val>
                                        </p:tav>
                                      </p:tavLst>
                                    </p:anim>
                                    <p:anim calcmode="lin" valueType="num">
                                      <p:cBhvr>
                                        <p:cTn id="63" dur="500" fill="hold"/>
                                        <p:tgtEl>
                                          <p:spTgt spid="3"/>
                                        </p:tgtEl>
                                        <p:attrNameLst>
                                          <p:attrName>ppt_w</p:attrName>
                                        </p:attrNameLst>
                                      </p:cBhvr>
                                      <p:tavLst>
                                        <p:tav tm="0">
                                          <p:val>
                                            <p:strVal val="#ppt_w"/>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4" fill="hold" nodeType="click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p:cTn id="69" dur="500" fill="hold"/>
                                        <p:tgtEl>
                                          <p:spTgt spid="2"/>
                                        </p:tgtEl>
                                        <p:attrNameLst>
                                          <p:attrName>ppt_x</p:attrName>
                                        </p:attrNameLst>
                                      </p:cBhvr>
                                      <p:tavLst>
                                        <p:tav tm="0">
                                          <p:val>
                                            <p:strVal val="#ppt_x"/>
                                          </p:val>
                                        </p:tav>
                                        <p:tav tm="100000">
                                          <p:val>
                                            <p:strVal val="#ppt_x"/>
                                          </p:val>
                                        </p:tav>
                                      </p:tavLst>
                                    </p:anim>
                                    <p:anim calcmode="lin" valueType="num">
                                      <p:cBhvr>
                                        <p:cTn id="70" dur="500" fill="hold"/>
                                        <p:tgtEl>
                                          <p:spTgt spid="2"/>
                                        </p:tgtEl>
                                        <p:attrNameLst>
                                          <p:attrName>ppt_y</p:attrName>
                                        </p:attrNameLst>
                                      </p:cBhvr>
                                      <p:tavLst>
                                        <p:tav tm="0">
                                          <p:val>
                                            <p:strVal val="#ppt_y+#ppt_h/2"/>
                                          </p:val>
                                        </p:tav>
                                        <p:tav tm="100000">
                                          <p:val>
                                            <p:strVal val="#ppt_y"/>
                                          </p:val>
                                        </p:tav>
                                      </p:tavLst>
                                    </p:anim>
                                    <p:anim calcmode="lin" valueType="num">
                                      <p:cBhvr>
                                        <p:cTn id="71" dur="500" fill="hold"/>
                                        <p:tgtEl>
                                          <p:spTgt spid="2"/>
                                        </p:tgtEl>
                                        <p:attrNameLst>
                                          <p:attrName>ppt_w</p:attrName>
                                        </p:attrNameLst>
                                      </p:cBhvr>
                                      <p:tavLst>
                                        <p:tav tm="0">
                                          <p:val>
                                            <p:strVal val="#ppt_w"/>
                                          </p:val>
                                        </p:tav>
                                        <p:tav tm="100000">
                                          <p:val>
                                            <p:strVal val="#ppt_w"/>
                                          </p:val>
                                        </p:tav>
                                      </p:tavLst>
                                    </p:anim>
                                    <p:anim calcmode="lin" valueType="num">
                                      <p:cBhvr>
                                        <p:cTn id="72"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12323"/>
                                        </p:tgtEl>
                                        <p:attrNameLst>
                                          <p:attrName>style.visibility</p:attrName>
                                        </p:attrNameLst>
                                      </p:cBhvr>
                                      <p:to>
                                        <p:strVal val="visible"/>
                                      </p:to>
                                    </p:set>
                                    <p:anim calcmode="lin" valueType="num">
                                      <p:cBhvr additive="base">
                                        <p:cTn id="77" dur="500" fill="hold"/>
                                        <p:tgtEl>
                                          <p:spTgt spid="12323"/>
                                        </p:tgtEl>
                                        <p:attrNameLst>
                                          <p:attrName>ppt_x</p:attrName>
                                        </p:attrNameLst>
                                      </p:cBhvr>
                                      <p:tavLst>
                                        <p:tav tm="0">
                                          <p:val>
                                            <p:strVal val="#ppt_x"/>
                                          </p:val>
                                        </p:tav>
                                        <p:tav tm="100000">
                                          <p:val>
                                            <p:strVal val="#ppt_x"/>
                                          </p:val>
                                        </p:tav>
                                      </p:tavLst>
                                    </p:anim>
                                    <p:anim calcmode="lin" valueType="num">
                                      <p:cBhvr additive="base">
                                        <p:cTn id="78" dur="500" fill="hold"/>
                                        <p:tgtEl>
                                          <p:spTgt spid="12323"/>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blinds(horizontal)">
                                      <p:cBhvr>
                                        <p:cTn id="83" dur="500"/>
                                        <p:tgtEl>
                                          <p:spTgt spid="7"/>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12305"/>
                                        </p:tgtEl>
                                        <p:attrNameLst>
                                          <p:attrName>style.visibility</p:attrName>
                                        </p:attrNameLst>
                                      </p:cBhvr>
                                      <p:to>
                                        <p:strVal val="visible"/>
                                      </p:to>
                                    </p:set>
                                    <p:anim calcmode="lin" valueType="num">
                                      <p:cBhvr additive="base">
                                        <p:cTn id="88" dur="500" fill="hold"/>
                                        <p:tgtEl>
                                          <p:spTgt spid="12305"/>
                                        </p:tgtEl>
                                        <p:attrNameLst>
                                          <p:attrName>ppt_x</p:attrName>
                                        </p:attrNameLst>
                                      </p:cBhvr>
                                      <p:tavLst>
                                        <p:tav tm="0">
                                          <p:val>
                                            <p:strVal val="#ppt_x"/>
                                          </p:val>
                                        </p:tav>
                                        <p:tav tm="100000">
                                          <p:val>
                                            <p:strVal val="#ppt_x"/>
                                          </p:val>
                                        </p:tav>
                                      </p:tavLst>
                                    </p:anim>
                                    <p:anim calcmode="lin" valueType="num">
                                      <p:cBhvr additive="base">
                                        <p:cTn id="89" dur="500" fill="hold"/>
                                        <p:tgtEl>
                                          <p:spTgt spid="12305"/>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12306"/>
                                        </p:tgtEl>
                                        <p:attrNameLst>
                                          <p:attrName>style.visibility</p:attrName>
                                        </p:attrNameLst>
                                      </p:cBhvr>
                                      <p:to>
                                        <p:strVal val="visible"/>
                                      </p:to>
                                    </p:set>
                                    <p:anim calcmode="lin" valueType="num">
                                      <p:cBhvr additive="base">
                                        <p:cTn id="92" dur="500" fill="hold"/>
                                        <p:tgtEl>
                                          <p:spTgt spid="12306"/>
                                        </p:tgtEl>
                                        <p:attrNameLst>
                                          <p:attrName>ppt_x</p:attrName>
                                        </p:attrNameLst>
                                      </p:cBhvr>
                                      <p:tavLst>
                                        <p:tav tm="0">
                                          <p:val>
                                            <p:strVal val="#ppt_x"/>
                                          </p:val>
                                        </p:tav>
                                        <p:tav tm="100000">
                                          <p:val>
                                            <p:strVal val="#ppt_x"/>
                                          </p:val>
                                        </p:tav>
                                      </p:tavLst>
                                    </p:anim>
                                    <p:anim calcmode="lin" valueType="num">
                                      <p:cBhvr additive="base">
                                        <p:cTn id="93" dur="500" fill="hold"/>
                                        <p:tgtEl>
                                          <p:spTgt spid="12306"/>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12307"/>
                                        </p:tgtEl>
                                        <p:attrNameLst>
                                          <p:attrName>style.visibility</p:attrName>
                                        </p:attrNameLst>
                                      </p:cBhvr>
                                      <p:to>
                                        <p:strVal val="visible"/>
                                      </p:to>
                                    </p:set>
                                    <p:anim calcmode="lin" valueType="num">
                                      <p:cBhvr additive="base">
                                        <p:cTn id="96" dur="500" fill="hold"/>
                                        <p:tgtEl>
                                          <p:spTgt spid="12307"/>
                                        </p:tgtEl>
                                        <p:attrNameLst>
                                          <p:attrName>ppt_x</p:attrName>
                                        </p:attrNameLst>
                                      </p:cBhvr>
                                      <p:tavLst>
                                        <p:tav tm="0">
                                          <p:val>
                                            <p:strVal val="#ppt_x"/>
                                          </p:val>
                                        </p:tav>
                                        <p:tav tm="100000">
                                          <p:val>
                                            <p:strVal val="#ppt_x"/>
                                          </p:val>
                                        </p:tav>
                                      </p:tavLst>
                                    </p:anim>
                                    <p:anim calcmode="lin" valueType="num">
                                      <p:cBhvr additive="base">
                                        <p:cTn id="97" dur="500" fill="hold"/>
                                        <p:tgtEl>
                                          <p:spTgt spid="12307"/>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12308"/>
                                        </p:tgtEl>
                                        <p:attrNameLst>
                                          <p:attrName>style.visibility</p:attrName>
                                        </p:attrNameLst>
                                      </p:cBhvr>
                                      <p:to>
                                        <p:strVal val="visible"/>
                                      </p:to>
                                    </p:set>
                                    <p:anim calcmode="lin" valueType="num">
                                      <p:cBhvr additive="base">
                                        <p:cTn id="100" dur="500" fill="hold"/>
                                        <p:tgtEl>
                                          <p:spTgt spid="12308"/>
                                        </p:tgtEl>
                                        <p:attrNameLst>
                                          <p:attrName>ppt_x</p:attrName>
                                        </p:attrNameLst>
                                      </p:cBhvr>
                                      <p:tavLst>
                                        <p:tav tm="0">
                                          <p:val>
                                            <p:strVal val="#ppt_x"/>
                                          </p:val>
                                        </p:tav>
                                        <p:tav tm="100000">
                                          <p:val>
                                            <p:strVal val="#ppt_x"/>
                                          </p:val>
                                        </p:tav>
                                      </p:tavLst>
                                    </p:anim>
                                    <p:anim calcmode="lin" valueType="num">
                                      <p:cBhvr additive="base">
                                        <p:cTn id="101" dur="500" fill="hold"/>
                                        <p:tgtEl>
                                          <p:spTgt spid="12308"/>
                                        </p:tgtEl>
                                        <p:attrNameLst>
                                          <p:attrName>ppt_y</p:attrName>
                                        </p:attrNameLst>
                                      </p:cBhvr>
                                      <p:tavLst>
                                        <p:tav tm="0">
                                          <p:val>
                                            <p:strVal val="1+#ppt_h/2"/>
                                          </p:val>
                                        </p:tav>
                                        <p:tav tm="100000">
                                          <p:val>
                                            <p:strVal val="#ppt_y"/>
                                          </p:val>
                                        </p:tav>
                                      </p:tavLst>
                                    </p:anim>
                                  </p:childTnLst>
                                </p:cTn>
                              </p:par>
                              <p:par>
                                <p:cTn id="102" presetID="2" presetClass="entr" presetSubtype="4" fill="hold" nodeType="withEffect">
                                  <p:stCondLst>
                                    <p:cond delay="0"/>
                                  </p:stCondLst>
                                  <p:childTnLst>
                                    <p:set>
                                      <p:cBhvr>
                                        <p:cTn id="103" dur="1" fill="hold">
                                          <p:stCondLst>
                                            <p:cond delay="0"/>
                                          </p:stCondLst>
                                        </p:cTn>
                                        <p:tgtEl>
                                          <p:spTgt spid="12309"/>
                                        </p:tgtEl>
                                        <p:attrNameLst>
                                          <p:attrName>style.visibility</p:attrName>
                                        </p:attrNameLst>
                                      </p:cBhvr>
                                      <p:to>
                                        <p:strVal val="visible"/>
                                      </p:to>
                                    </p:set>
                                    <p:anim calcmode="lin" valueType="num">
                                      <p:cBhvr additive="base">
                                        <p:cTn id="104" dur="500" fill="hold"/>
                                        <p:tgtEl>
                                          <p:spTgt spid="12309"/>
                                        </p:tgtEl>
                                        <p:attrNameLst>
                                          <p:attrName>ppt_x</p:attrName>
                                        </p:attrNameLst>
                                      </p:cBhvr>
                                      <p:tavLst>
                                        <p:tav tm="0">
                                          <p:val>
                                            <p:strVal val="#ppt_x"/>
                                          </p:val>
                                        </p:tav>
                                        <p:tav tm="100000">
                                          <p:val>
                                            <p:strVal val="#ppt_x"/>
                                          </p:val>
                                        </p:tav>
                                      </p:tavLst>
                                    </p:anim>
                                    <p:anim calcmode="lin" valueType="num">
                                      <p:cBhvr additive="base">
                                        <p:cTn id="105" dur="500" fill="hold"/>
                                        <p:tgtEl>
                                          <p:spTgt spid="12309"/>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12310"/>
                                        </p:tgtEl>
                                        <p:attrNameLst>
                                          <p:attrName>style.visibility</p:attrName>
                                        </p:attrNameLst>
                                      </p:cBhvr>
                                      <p:to>
                                        <p:strVal val="visible"/>
                                      </p:to>
                                    </p:set>
                                    <p:anim calcmode="lin" valueType="num">
                                      <p:cBhvr additive="base">
                                        <p:cTn id="108" dur="500" fill="hold"/>
                                        <p:tgtEl>
                                          <p:spTgt spid="12310"/>
                                        </p:tgtEl>
                                        <p:attrNameLst>
                                          <p:attrName>ppt_x</p:attrName>
                                        </p:attrNameLst>
                                      </p:cBhvr>
                                      <p:tavLst>
                                        <p:tav tm="0">
                                          <p:val>
                                            <p:strVal val="#ppt_x"/>
                                          </p:val>
                                        </p:tav>
                                        <p:tav tm="100000">
                                          <p:val>
                                            <p:strVal val="#ppt_x"/>
                                          </p:val>
                                        </p:tav>
                                      </p:tavLst>
                                    </p:anim>
                                    <p:anim calcmode="lin" valueType="num">
                                      <p:cBhvr additive="base">
                                        <p:cTn id="109" dur="500" fill="hold"/>
                                        <p:tgtEl>
                                          <p:spTgt spid="12310"/>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12311"/>
                                        </p:tgtEl>
                                        <p:attrNameLst>
                                          <p:attrName>style.visibility</p:attrName>
                                        </p:attrNameLst>
                                      </p:cBhvr>
                                      <p:to>
                                        <p:strVal val="visible"/>
                                      </p:to>
                                    </p:set>
                                    <p:anim calcmode="lin" valueType="num">
                                      <p:cBhvr additive="base">
                                        <p:cTn id="112" dur="500" fill="hold"/>
                                        <p:tgtEl>
                                          <p:spTgt spid="12311"/>
                                        </p:tgtEl>
                                        <p:attrNameLst>
                                          <p:attrName>ppt_x</p:attrName>
                                        </p:attrNameLst>
                                      </p:cBhvr>
                                      <p:tavLst>
                                        <p:tav tm="0">
                                          <p:val>
                                            <p:strVal val="#ppt_x"/>
                                          </p:val>
                                        </p:tav>
                                        <p:tav tm="100000">
                                          <p:val>
                                            <p:strVal val="#ppt_x"/>
                                          </p:val>
                                        </p:tav>
                                      </p:tavLst>
                                    </p:anim>
                                    <p:anim calcmode="lin" valueType="num">
                                      <p:cBhvr additive="base">
                                        <p:cTn id="113" dur="500" fill="hold"/>
                                        <p:tgtEl>
                                          <p:spTgt spid="12311"/>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12312"/>
                                        </p:tgtEl>
                                        <p:attrNameLst>
                                          <p:attrName>style.visibility</p:attrName>
                                        </p:attrNameLst>
                                      </p:cBhvr>
                                      <p:to>
                                        <p:strVal val="visible"/>
                                      </p:to>
                                    </p:set>
                                    <p:anim calcmode="lin" valueType="num">
                                      <p:cBhvr additive="base">
                                        <p:cTn id="116" dur="500" fill="hold"/>
                                        <p:tgtEl>
                                          <p:spTgt spid="12312"/>
                                        </p:tgtEl>
                                        <p:attrNameLst>
                                          <p:attrName>ppt_x</p:attrName>
                                        </p:attrNameLst>
                                      </p:cBhvr>
                                      <p:tavLst>
                                        <p:tav tm="0">
                                          <p:val>
                                            <p:strVal val="#ppt_x"/>
                                          </p:val>
                                        </p:tav>
                                        <p:tav tm="100000">
                                          <p:val>
                                            <p:strVal val="#ppt_x"/>
                                          </p:val>
                                        </p:tav>
                                      </p:tavLst>
                                    </p:anim>
                                    <p:anim calcmode="lin" valueType="num">
                                      <p:cBhvr additive="base">
                                        <p:cTn id="117" dur="500" fill="hold"/>
                                        <p:tgtEl>
                                          <p:spTgt spid="12312"/>
                                        </p:tgtEl>
                                        <p:attrNameLst>
                                          <p:attrName>ppt_y</p:attrName>
                                        </p:attrNameLst>
                                      </p:cBhvr>
                                      <p:tavLst>
                                        <p:tav tm="0">
                                          <p:val>
                                            <p:strVal val="1+#ppt_h/2"/>
                                          </p:val>
                                        </p:tav>
                                        <p:tav tm="100000">
                                          <p:val>
                                            <p:strVal val="#ppt_y"/>
                                          </p:val>
                                        </p:tav>
                                      </p:tavLst>
                                    </p:anim>
                                  </p:childTnLst>
                                </p:cTn>
                              </p:par>
                              <p:par>
                                <p:cTn id="118" presetID="2" presetClass="entr" presetSubtype="4" fill="hold" grpId="0" nodeType="withEffect">
                                  <p:stCondLst>
                                    <p:cond delay="0"/>
                                  </p:stCondLst>
                                  <p:childTnLst>
                                    <p:set>
                                      <p:cBhvr>
                                        <p:cTn id="119" dur="1" fill="hold">
                                          <p:stCondLst>
                                            <p:cond delay="0"/>
                                          </p:stCondLst>
                                        </p:cTn>
                                        <p:tgtEl>
                                          <p:spTgt spid="12313"/>
                                        </p:tgtEl>
                                        <p:attrNameLst>
                                          <p:attrName>style.visibility</p:attrName>
                                        </p:attrNameLst>
                                      </p:cBhvr>
                                      <p:to>
                                        <p:strVal val="visible"/>
                                      </p:to>
                                    </p:set>
                                    <p:anim calcmode="lin" valueType="num">
                                      <p:cBhvr additive="base">
                                        <p:cTn id="120" dur="500" fill="hold"/>
                                        <p:tgtEl>
                                          <p:spTgt spid="12313"/>
                                        </p:tgtEl>
                                        <p:attrNameLst>
                                          <p:attrName>ppt_x</p:attrName>
                                        </p:attrNameLst>
                                      </p:cBhvr>
                                      <p:tavLst>
                                        <p:tav tm="0">
                                          <p:val>
                                            <p:strVal val="#ppt_x"/>
                                          </p:val>
                                        </p:tav>
                                        <p:tav tm="100000">
                                          <p:val>
                                            <p:strVal val="#ppt_x"/>
                                          </p:val>
                                        </p:tav>
                                      </p:tavLst>
                                    </p:anim>
                                    <p:anim calcmode="lin" valueType="num">
                                      <p:cBhvr additive="base">
                                        <p:cTn id="121" dur="500" fill="hold"/>
                                        <p:tgtEl>
                                          <p:spTgt spid="12313"/>
                                        </p:tgtEl>
                                        <p:attrNameLst>
                                          <p:attrName>ppt_y</p:attrName>
                                        </p:attrNameLst>
                                      </p:cBhvr>
                                      <p:tavLst>
                                        <p:tav tm="0">
                                          <p:val>
                                            <p:strVal val="1+#ppt_h/2"/>
                                          </p:val>
                                        </p:tav>
                                        <p:tav tm="100000">
                                          <p:val>
                                            <p:strVal val="#ppt_y"/>
                                          </p:val>
                                        </p:tav>
                                      </p:tavLst>
                                    </p:anim>
                                  </p:childTnLst>
                                </p:cTn>
                              </p:par>
                              <p:par>
                                <p:cTn id="122" presetID="2" presetClass="entr" presetSubtype="4" fill="hold" grpId="0" nodeType="withEffect">
                                  <p:stCondLst>
                                    <p:cond delay="0"/>
                                  </p:stCondLst>
                                  <p:childTnLst>
                                    <p:set>
                                      <p:cBhvr>
                                        <p:cTn id="123" dur="1" fill="hold">
                                          <p:stCondLst>
                                            <p:cond delay="0"/>
                                          </p:stCondLst>
                                        </p:cTn>
                                        <p:tgtEl>
                                          <p:spTgt spid="12314"/>
                                        </p:tgtEl>
                                        <p:attrNameLst>
                                          <p:attrName>style.visibility</p:attrName>
                                        </p:attrNameLst>
                                      </p:cBhvr>
                                      <p:to>
                                        <p:strVal val="visible"/>
                                      </p:to>
                                    </p:set>
                                    <p:anim calcmode="lin" valueType="num">
                                      <p:cBhvr additive="base">
                                        <p:cTn id="124" dur="500" fill="hold"/>
                                        <p:tgtEl>
                                          <p:spTgt spid="12314"/>
                                        </p:tgtEl>
                                        <p:attrNameLst>
                                          <p:attrName>ppt_x</p:attrName>
                                        </p:attrNameLst>
                                      </p:cBhvr>
                                      <p:tavLst>
                                        <p:tav tm="0">
                                          <p:val>
                                            <p:strVal val="#ppt_x"/>
                                          </p:val>
                                        </p:tav>
                                        <p:tav tm="100000">
                                          <p:val>
                                            <p:strVal val="#ppt_x"/>
                                          </p:val>
                                        </p:tav>
                                      </p:tavLst>
                                    </p:anim>
                                    <p:anim calcmode="lin" valueType="num">
                                      <p:cBhvr additive="base">
                                        <p:cTn id="125" dur="500" fill="hold"/>
                                        <p:tgtEl>
                                          <p:spTgt spid="12314"/>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17" presetClass="entr" presetSubtype="1" fill="hold" nodeType="clickEffect">
                                  <p:stCondLst>
                                    <p:cond delay="0"/>
                                  </p:stCondLst>
                                  <p:childTnLst>
                                    <p:set>
                                      <p:cBhvr>
                                        <p:cTn id="129" dur="1" fill="hold">
                                          <p:stCondLst>
                                            <p:cond delay="0"/>
                                          </p:stCondLst>
                                        </p:cTn>
                                        <p:tgtEl>
                                          <p:spTgt spid="4"/>
                                        </p:tgtEl>
                                        <p:attrNameLst>
                                          <p:attrName>style.visibility</p:attrName>
                                        </p:attrNameLst>
                                      </p:cBhvr>
                                      <p:to>
                                        <p:strVal val="visible"/>
                                      </p:to>
                                    </p:set>
                                    <p:anim calcmode="lin" valueType="num">
                                      <p:cBhvr>
                                        <p:cTn id="130" dur="500" fill="hold"/>
                                        <p:tgtEl>
                                          <p:spTgt spid="4"/>
                                        </p:tgtEl>
                                        <p:attrNameLst>
                                          <p:attrName>ppt_x</p:attrName>
                                        </p:attrNameLst>
                                      </p:cBhvr>
                                      <p:tavLst>
                                        <p:tav tm="0">
                                          <p:val>
                                            <p:strVal val="#ppt_x"/>
                                          </p:val>
                                        </p:tav>
                                        <p:tav tm="100000">
                                          <p:val>
                                            <p:strVal val="#ppt_x"/>
                                          </p:val>
                                        </p:tav>
                                      </p:tavLst>
                                    </p:anim>
                                    <p:anim calcmode="lin" valueType="num">
                                      <p:cBhvr>
                                        <p:cTn id="131" dur="500" fill="hold"/>
                                        <p:tgtEl>
                                          <p:spTgt spid="4"/>
                                        </p:tgtEl>
                                        <p:attrNameLst>
                                          <p:attrName>ppt_y</p:attrName>
                                        </p:attrNameLst>
                                      </p:cBhvr>
                                      <p:tavLst>
                                        <p:tav tm="0">
                                          <p:val>
                                            <p:strVal val="#ppt_y-#ppt_h/2"/>
                                          </p:val>
                                        </p:tav>
                                        <p:tav tm="100000">
                                          <p:val>
                                            <p:strVal val="#ppt_y"/>
                                          </p:val>
                                        </p:tav>
                                      </p:tavLst>
                                    </p:anim>
                                    <p:anim calcmode="lin" valueType="num">
                                      <p:cBhvr>
                                        <p:cTn id="132" dur="500" fill="hold"/>
                                        <p:tgtEl>
                                          <p:spTgt spid="4"/>
                                        </p:tgtEl>
                                        <p:attrNameLst>
                                          <p:attrName>ppt_w</p:attrName>
                                        </p:attrNameLst>
                                      </p:cBhvr>
                                      <p:tavLst>
                                        <p:tav tm="0">
                                          <p:val>
                                            <p:strVal val="#ppt_w"/>
                                          </p:val>
                                        </p:tav>
                                        <p:tav tm="100000">
                                          <p:val>
                                            <p:strVal val="#ppt_w"/>
                                          </p:val>
                                        </p:tav>
                                      </p:tavLst>
                                    </p:anim>
                                    <p:anim calcmode="lin" valueType="num">
                                      <p:cBhvr>
                                        <p:cTn id="133"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4" fill="hold">
                      <p:stCondLst>
                        <p:cond delay="indefinite"/>
                      </p:stCondLst>
                      <p:childTnLst>
                        <p:par>
                          <p:cTn id="135" fill="hold">
                            <p:stCondLst>
                              <p:cond delay="0"/>
                            </p:stCondLst>
                            <p:childTnLst>
                              <p:par>
                                <p:cTn id="136" presetID="17" presetClass="entr" presetSubtype="4" fill="hold" nodeType="clickEffect">
                                  <p:stCondLst>
                                    <p:cond delay="0"/>
                                  </p:stCondLst>
                                  <p:childTnLst>
                                    <p:set>
                                      <p:cBhvr>
                                        <p:cTn id="137" dur="1" fill="hold">
                                          <p:stCondLst>
                                            <p:cond delay="0"/>
                                          </p:stCondLst>
                                        </p:cTn>
                                        <p:tgtEl>
                                          <p:spTgt spid="6"/>
                                        </p:tgtEl>
                                        <p:attrNameLst>
                                          <p:attrName>style.visibility</p:attrName>
                                        </p:attrNameLst>
                                      </p:cBhvr>
                                      <p:to>
                                        <p:strVal val="visible"/>
                                      </p:to>
                                    </p:set>
                                    <p:anim calcmode="lin" valueType="num">
                                      <p:cBhvr>
                                        <p:cTn id="138" dur="500" fill="hold"/>
                                        <p:tgtEl>
                                          <p:spTgt spid="6"/>
                                        </p:tgtEl>
                                        <p:attrNameLst>
                                          <p:attrName>ppt_x</p:attrName>
                                        </p:attrNameLst>
                                      </p:cBhvr>
                                      <p:tavLst>
                                        <p:tav tm="0">
                                          <p:val>
                                            <p:strVal val="#ppt_x"/>
                                          </p:val>
                                        </p:tav>
                                        <p:tav tm="100000">
                                          <p:val>
                                            <p:strVal val="#ppt_x"/>
                                          </p:val>
                                        </p:tav>
                                      </p:tavLst>
                                    </p:anim>
                                    <p:anim calcmode="lin" valueType="num">
                                      <p:cBhvr>
                                        <p:cTn id="139" dur="500" fill="hold"/>
                                        <p:tgtEl>
                                          <p:spTgt spid="6"/>
                                        </p:tgtEl>
                                        <p:attrNameLst>
                                          <p:attrName>ppt_y</p:attrName>
                                        </p:attrNameLst>
                                      </p:cBhvr>
                                      <p:tavLst>
                                        <p:tav tm="0">
                                          <p:val>
                                            <p:strVal val="#ppt_y+#ppt_h/2"/>
                                          </p:val>
                                        </p:tav>
                                        <p:tav tm="100000">
                                          <p:val>
                                            <p:strVal val="#ppt_y"/>
                                          </p:val>
                                        </p:tav>
                                      </p:tavLst>
                                    </p:anim>
                                    <p:anim calcmode="lin" valueType="num">
                                      <p:cBhvr>
                                        <p:cTn id="140" dur="500" fill="hold"/>
                                        <p:tgtEl>
                                          <p:spTgt spid="6"/>
                                        </p:tgtEl>
                                        <p:attrNameLst>
                                          <p:attrName>ppt_w</p:attrName>
                                        </p:attrNameLst>
                                      </p:cBhvr>
                                      <p:tavLst>
                                        <p:tav tm="0">
                                          <p:val>
                                            <p:strVal val="#ppt_w"/>
                                          </p:val>
                                        </p:tav>
                                        <p:tav tm="100000">
                                          <p:val>
                                            <p:strVal val="#ppt_w"/>
                                          </p:val>
                                        </p:tav>
                                      </p:tavLst>
                                    </p:anim>
                                    <p:anim calcmode="lin" valueType="num">
                                      <p:cBhvr>
                                        <p:cTn id="141"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p:bldP spid="12291" grpId="0" bldLvl="0" animBg="1"/>
      <p:bldP spid="12292" grpId="0" bldLvl="0" animBg="1"/>
      <p:bldP spid="12295" grpId="0" bldLvl="0" animBg="1"/>
      <p:bldP spid="12296" grpId="0" bldLvl="0" animBg="1"/>
      <p:bldP spid="12313" grpId="0" bldLvl="0" animBg="1"/>
      <p:bldP spid="123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2"/>
          <p:cNvSpPr/>
          <p:nvPr>
            <p:custDataLst>
              <p:tags r:id="rId2"/>
            </p:custDataLst>
          </p:nvPr>
        </p:nvSpPr>
        <p:spPr bwMode="auto">
          <a:xfrm rot="1297918">
            <a:off x="1165504" y="1768098"/>
            <a:ext cx="2623794" cy="2546367"/>
          </a:xfrm>
          <a:custGeom>
            <a:avLst/>
            <a:gdLst>
              <a:gd name="connsiteX0" fmla="*/ 1925960 w 3851920"/>
              <a:gd name="connsiteY0" fmla="*/ 962980 h 3851920"/>
              <a:gd name="connsiteX1" fmla="*/ 1925960 w 3851920"/>
              <a:gd name="connsiteY1" fmla="*/ 3851920 h 3851920"/>
              <a:gd name="connsiteX2" fmla="*/ 1925960 w 3851920"/>
              <a:gd name="connsiteY2" fmla="*/ 962980 h 3851920"/>
              <a:gd name="connsiteX0-1" fmla="*/ 1876002 w 3880784"/>
              <a:gd name="connsiteY0-2" fmla="*/ 834980 h 4165205"/>
              <a:gd name="connsiteX1-3" fmla="*/ 1969030 w 3880784"/>
              <a:gd name="connsiteY1-4" fmla="*/ 4165205 h 4165205"/>
              <a:gd name="connsiteX2-5" fmla="*/ 1876002 w 3880784"/>
              <a:gd name="connsiteY2-6" fmla="*/ 834980 h 4165205"/>
              <a:gd name="connsiteX0-7" fmla="*/ 1876002 w 3924270"/>
              <a:gd name="connsiteY0-8" fmla="*/ 834980 h 4165205"/>
              <a:gd name="connsiteX1-9" fmla="*/ 1969030 w 3924270"/>
              <a:gd name="connsiteY1-10" fmla="*/ 4165205 h 4165205"/>
              <a:gd name="connsiteX2-11" fmla="*/ 1876002 w 3924270"/>
              <a:gd name="connsiteY2-12" fmla="*/ 834980 h 4165205"/>
              <a:gd name="connsiteX0-13" fmla="*/ 1902465 w 3950733"/>
              <a:gd name="connsiteY0-14" fmla="*/ 551725 h 3881950"/>
              <a:gd name="connsiteX1-15" fmla="*/ 1995493 w 3950733"/>
              <a:gd name="connsiteY1-16" fmla="*/ 3881950 h 3881950"/>
              <a:gd name="connsiteX2-17" fmla="*/ 1902465 w 3950733"/>
              <a:gd name="connsiteY2-18" fmla="*/ 551725 h 3881950"/>
              <a:gd name="connsiteX0-19" fmla="*/ 1722651 w 3960983"/>
              <a:gd name="connsiteY0-20" fmla="*/ 537745 h 3965463"/>
              <a:gd name="connsiteX1-21" fmla="*/ 2086600 w 3960983"/>
              <a:gd name="connsiteY1-22" fmla="*/ 3965463 h 3965463"/>
              <a:gd name="connsiteX2-23" fmla="*/ 1722651 w 3960983"/>
              <a:gd name="connsiteY2-24" fmla="*/ 537745 h 3965463"/>
              <a:gd name="connsiteX0-25" fmla="*/ 1722651 w 3811540"/>
              <a:gd name="connsiteY0-26" fmla="*/ 536376 h 3964094"/>
              <a:gd name="connsiteX1-27" fmla="*/ 2086600 w 3811540"/>
              <a:gd name="connsiteY1-28" fmla="*/ 3964094 h 3964094"/>
              <a:gd name="connsiteX2-29" fmla="*/ 1722651 w 3811540"/>
              <a:gd name="connsiteY2-30" fmla="*/ 536376 h 3964094"/>
              <a:gd name="connsiteX0-31" fmla="*/ 1863823 w 3952712"/>
              <a:gd name="connsiteY0-32" fmla="*/ 536376 h 3964094"/>
              <a:gd name="connsiteX1-33" fmla="*/ 2227772 w 3952712"/>
              <a:gd name="connsiteY1-34" fmla="*/ 3964094 h 3964094"/>
              <a:gd name="connsiteX2-35" fmla="*/ 1863823 w 3952712"/>
              <a:gd name="connsiteY2-36" fmla="*/ 536376 h 3964094"/>
              <a:gd name="connsiteX0-37" fmla="*/ 1972131 w 4061020"/>
              <a:gd name="connsiteY0-38" fmla="*/ 536376 h 3964094"/>
              <a:gd name="connsiteX1-39" fmla="*/ 2336080 w 4061020"/>
              <a:gd name="connsiteY1-40" fmla="*/ 3964094 h 3964094"/>
              <a:gd name="connsiteX2-41" fmla="*/ 1972131 w 4061020"/>
              <a:gd name="connsiteY2-42" fmla="*/ 536376 h 3964094"/>
              <a:gd name="connsiteX0-43" fmla="*/ 1892081 w 3980970"/>
              <a:gd name="connsiteY0-44" fmla="*/ 536376 h 3964094"/>
              <a:gd name="connsiteX1-45" fmla="*/ 2256030 w 3980970"/>
              <a:gd name="connsiteY1-46" fmla="*/ 3964094 h 3964094"/>
              <a:gd name="connsiteX2-47" fmla="*/ 1892081 w 3980970"/>
              <a:gd name="connsiteY2-48" fmla="*/ 536376 h 3964094"/>
              <a:gd name="connsiteX0-49" fmla="*/ 1892081 w 3968385"/>
              <a:gd name="connsiteY0-50" fmla="*/ 561778 h 3989496"/>
              <a:gd name="connsiteX1-51" fmla="*/ 2256030 w 3968385"/>
              <a:gd name="connsiteY1-52" fmla="*/ 3989496 h 3989496"/>
              <a:gd name="connsiteX2-53" fmla="*/ 1892081 w 3968385"/>
              <a:gd name="connsiteY2-54" fmla="*/ 561778 h 3989496"/>
              <a:gd name="connsiteX0-55" fmla="*/ 1916931 w 3993235"/>
              <a:gd name="connsiteY0-56" fmla="*/ 561778 h 3989496"/>
              <a:gd name="connsiteX1-57" fmla="*/ 2280880 w 3993235"/>
              <a:gd name="connsiteY1-58" fmla="*/ 3989496 h 3989496"/>
              <a:gd name="connsiteX2-59" fmla="*/ 1916931 w 3993235"/>
              <a:gd name="connsiteY2-60" fmla="*/ 561778 h 3989496"/>
              <a:gd name="connsiteX0-61" fmla="*/ 1945333 w 4021637"/>
              <a:gd name="connsiteY0-62" fmla="*/ 561778 h 3989496"/>
              <a:gd name="connsiteX1-63" fmla="*/ 2309282 w 4021637"/>
              <a:gd name="connsiteY1-64" fmla="*/ 3989496 h 3989496"/>
              <a:gd name="connsiteX2-65" fmla="*/ 1945333 w 4021637"/>
              <a:gd name="connsiteY2-66" fmla="*/ 561778 h 3989496"/>
              <a:gd name="connsiteX0-67" fmla="*/ 1870632 w 4031796"/>
              <a:gd name="connsiteY0-68" fmla="*/ 568499 h 3949399"/>
              <a:gd name="connsiteX1-69" fmla="*/ 2352637 w 4031796"/>
              <a:gd name="connsiteY1-70" fmla="*/ 3949399 h 3949399"/>
              <a:gd name="connsiteX2-71" fmla="*/ 1870632 w 4031796"/>
              <a:gd name="connsiteY2-72" fmla="*/ 568499 h 3949399"/>
              <a:gd name="connsiteX0-73" fmla="*/ 1922776 w 4024411"/>
              <a:gd name="connsiteY0-74" fmla="*/ 563779 h 3977451"/>
              <a:gd name="connsiteX1-75" fmla="*/ 2322142 w 4024411"/>
              <a:gd name="connsiteY1-76" fmla="*/ 3977451 h 3977451"/>
              <a:gd name="connsiteX2-77" fmla="*/ 1922776 w 4024411"/>
              <a:gd name="connsiteY2-78" fmla="*/ 563779 h 3977451"/>
              <a:gd name="connsiteX0-79" fmla="*/ 1922776 w 4027834"/>
              <a:gd name="connsiteY0-80" fmla="*/ 577461 h 3991133"/>
              <a:gd name="connsiteX1-81" fmla="*/ 2322142 w 4027834"/>
              <a:gd name="connsiteY1-82" fmla="*/ 3991133 h 3991133"/>
              <a:gd name="connsiteX2-83" fmla="*/ 1922776 w 4027834"/>
              <a:gd name="connsiteY2-84" fmla="*/ 577461 h 3991133"/>
              <a:gd name="connsiteX0-85" fmla="*/ 1925663 w 4027468"/>
              <a:gd name="connsiteY0-86" fmla="*/ 579122 h 3981304"/>
              <a:gd name="connsiteX1-87" fmla="*/ 2320484 w 4027468"/>
              <a:gd name="connsiteY1-88" fmla="*/ 3981304 h 3981304"/>
              <a:gd name="connsiteX2-89" fmla="*/ 1925663 w 4027468"/>
              <a:gd name="connsiteY2-90" fmla="*/ 579122 h 3981304"/>
              <a:gd name="connsiteX0-91" fmla="*/ 1925663 w 4116501"/>
              <a:gd name="connsiteY0-92" fmla="*/ 549015 h 3951197"/>
              <a:gd name="connsiteX1-93" fmla="*/ 2320484 w 4116501"/>
              <a:gd name="connsiteY1-94" fmla="*/ 3951197 h 3951197"/>
              <a:gd name="connsiteX2-95" fmla="*/ 1925663 w 4116501"/>
              <a:gd name="connsiteY2-96" fmla="*/ 549015 h 3951197"/>
              <a:gd name="connsiteX0-97" fmla="*/ 1862309 w 4053147"/>
              <a:gd name="connsiteY0-98" fmla="*/ 549015 h 3951197"/>
              <a:gd name="connsiteX1-99" fmla="*/ 2257130 w 4053147"/>
              <a:gd name="connsiteY1-100" fmla="*/ 3951197 h 3951197"/>
              <a:gd name="connsiteX2-101" fmla="*/ 1862309 w 4053147"/>
              <a:gd name="connsiteY2-102" fmla="*/ 549015 h 3951197"/>
              <a:gd name="connsiteX0-103" fmla="*/ 1862309 w 4068397"/>
              <a:gd name="connsiteY0-104" fmla="*/ 550667 h 3952849"/>
              <a:gd name="connsiteX1-105" fmla="*/ 2257130 w 4068397"/>
              <a:gd name="connsiteY1-106" fmla="*/ 3952849 h 3952849"/>
              <a:gd name="connsiteX2-107" fmla="*/ 1862309 w 4068397"/>
              <a:gd name="connsiteY2-108" fmla="*/ 550667 h 3952849"/>
              <a:gd name="connsiteX0-109" fmla="*/ 1857817 w 4068865"/>
              <a:gd name="connsiteY0-110" fmla="*/ 552812 h 3938947"/>
              <a:gd name="connsiteX1-111" fmla="*/ 2259553 w 4068865"/>
              <a:gd name="connsiteY1-112" fmla="*/ 3938947 h 3938947"/>
              <a:gd name="connsiteX2-113" fmla="*/ 1857817 w 4068865"/>
              <a:gd name="connsiteY2-114" fmla="*/ 552812 h 3938947"/>
              <a:gd name="connsiteX0-115" fmla="*/ 1857817 w 4082013"/>
              <a:gd name="connsiteY0-116" fmla="*/ 547797 h 3933932"/>
              <a:gd name="connsiteX1-117" fmla="*/ 2259553 w 4082013"/>
              <a:gd name="connsiteY1-118" fmla="*/ 3933932 h 3933932"/>
              <a:gd name="connsiteX2-119" fmla="*/ 1857817 w 4082013"/>
              <a:gd name="connsiteY2-120" fmla="*/ 547797 h 3933932"/>
              <a:gd name="connsiteX0-121" fmla="*/ 1872683 w 4096879"/>
              <a:gd name="connsiteY0-122" fmla="*/ 547797 h 3933932"/>
              <a:gd name="connsiteX1-123" fmla="*/ 2274419 w 4096879"/>
              <a:gd name="connsiteY1-124" fmla="*/ 3933932 h 3933932"/>
              <a:gd name="connsiteX2-125" fmla="*/ 1872683 w 4096879"/>
              <a:gd name="connsiteY2-126" fmla="*/ 547797 h 3933932"/>
              <a:gd name="connsiteX0-127" fmla="*/ 1869693 w 4093889"/>
              <a:gd name="connsiteY0-128" fmla="*/ 547797 h 3933932"/>
              <a:gd name="connsiteX1-129" fmla="*/ 2271429 w 4093889"/>
              <a:gd name="connsiteY1-130" fmla="*/ 3933932 h 3933932"/>
              <a:gd name="connsiteX2-131" fmla="*/ 1869693 w 4093889"/>
              <a:gd name="connsiteY2-132" fmla="*/ 547797 h 3933932"/>
              <a:gd name="connsiteX0-133" fmla="*/ 1837881 w 4062077"/>
              <a:gd name="connsiteY0-134" fmla="*/ 547797 h 3933932"/>
              <a:gd name="connsiteX1-135" fmla="*/ 2239617 w 4062077"/>
              <a:gd name="connsiteY1-136" fmla="*/ 3933932 h 3933932"/>
              <a:gd name="connsiteX2-137" fmla="*/ 1837881 w 4062077"/>
              <a:gd name="connsiteY2-138" fmla="*/ 547797 h 3933932"/>
              <a:gd name="connsiteX0-139" fmla="*/ 1840592 w 4061827"/>
              <a:gd name="connsiteY0-140" fmla="*/ 546535 h 3942242"/>
              <a:gd name="connsiteX1-141" fmla="*/ 2238202 w 4061827"/>
              <a:gd name="connsiteY1-142" fmla="*/ 3942242 h 3942242"/>
              <a:gd name="connsiteX2-143" fmla="*/ 1840592 w 4061827"/>
              <a:gd name="connsiteY2-144" fmla="*/ 546535 h 3942242"/>
            </a:gdLst>
            <a:ahLst/>
            <a:cxnLst>
              <a:cxn ang="0">
                <a:pos x="connsiteX0-139" y="connsiteY0-140"/>
              </a:cxn>
              <a:cxn ang="0">
                <a:pos x="connsiteX1-141" y="connsiteY1-142"/>
              </a:cxn>
              <a:cxn ang="0">
                <a:pos x="connsiteX2-143" y="connsiteY2-144"/>
              </a:cxn>
            </a:cxnLst>
            <a:rect l="l" t="t" r="r" b="b"/>
            <a:pathLst>
              <a:path w="4061827" h="3942242">
                <a:moveTo>
                  <a:pt x="1840592" y="546535"/>
                </a:moveTo>
                <a:cubicBezTo>
                  <a:pt x="2775798" y="-1124590"/>
                  <a:pt x="6097883" y="1331132"/>
                  <a:pt x="2238202" y="3942242"/>
                </a:cubicBezTo>
                <a:cubicBezTo>
                  <a:pt x="-2042826" y="1274016"/>
                  <a:pt x="978184" y="-992933"/>
                  <a:pt x="1840592" y="546535"/>
                </a:cubicBezTo>
                <a:close/>
              </a:path>
            </a:pathLst>
          </a:custGeom>
          <a:solidFill>
            <a:srgbClr val="9BB014"/>
          </a:solidFill>
          <a:ln>
            <a:noFill/>
          </a:ln>
          <a:effectLst/>
        </p:spPr>
        <p:txBody>
          <a:bodyPr rtlCol="0" anchor="ctr">
            <a:normAutofit/>
          </a:bodyPr>
          <a:lstStyle/>
          <a:p>
            <a:pPr algn="ctr" eaLnBrk="1" hangingPunct="1">
              <a:spcBef>
                <a:spcPct val="0"/>
              </a:spcBef>
              <a:buFontTx/>
              <a:buNone/>
            </a:pPr>
            <a:endParaRPr lang="zh-CN" altLang="en-US" sz="1345">
              <a:solidFill>
                <a:srgbClr val="FFFFFF"/>
              </a:solidFill>
            </a:endParaRPr>
          </a:p>
        </p:txBody>
      </p:sp>
      <p:sp>
        <p:nvSpPr>
          <p:cNvPr id="3" name="MH_Picture_1"/>
          <p:cNvSpPr/>
          <p:nvPr>
            <p:custDataLst>
              <p:tags r:id="rId3"/>
            </p:custDataLst>
          </p:nvPr>
        </p:nvSpPr>
        <p:spPr bwMode="auto">
          <a:xfrm rot="1297918">
            <a:off x="1336718" y="1821975"/>
            <a:ext cx="2525806" cy="2508987"/>
          </a:xfrm>
          <a:custGeom>
            <a:avLst/>
            <a:gdLst>
              <a:gd name="connsiteX0" fmla="*/ 1925960 w 3851920"/>
              <a:gd name="connsiteY0" fmla="*/ 962980 h 3851920"/>
              <a:gd name="connsiteX1" fmla="*/ 1925960 w 3851920"/>
              <a:gd name="connsiteY1" fmla="*/ 3851920 h 3851920"/>
              <a:gd name="connsiteX2" fmla="*/ 1925960 w 3851920"/>
              <a:gd name="connsiteY2" fmla="*/ 962980 h 3851920"/>
              <a:gd name="connsiteX0-1" fmla="*/ 1876002 w 3880784"/>
              <a:gd name="connsiteY0-2" fmla="*/ 834980 h 4165205"/>
              <a:gd name="connsiteX1-3" fmla="*/ 1969030 w 3880784"/>
              <a:gd name="connsiteY1-4" fmla="*/ 4165205 h 4165205"/>
              <a:gd name="connsiteX2-5" fmla="*/ 1876002 w 3880784"/>
              <a:gd name="connsiteY2-6" fmla="*/ 834980 h 4165205"/>
              <a:gd name="connsiteX0-7" fmla="*/ 1876002 w 3924270"/>
              <a:gd name="connsiteY0-8" fmla="*/ 834980 h 4165205"/>
              <a:gd name="connsiteX1-9" fmla="*/ 1969030 w 3924270"/>
              <a:gd name="connsiteY1-10" fmla="*/ 4165205 h 4165205"/>
              <a:gd name="connsiteX2-11" fmla="*/ 1876002 w 3924270"/>
              <a:gd name="connsiteY2-12" fmla="*/ 834980 h 4165205"/>
              <a:gd name="connsiteX0-13" fmla="*/ 1902465 w 3950733"/>
              <a:gd name="connsiteY0-14" fmla="*/ 551725 h 3881950"/>
              <a:gd name="connsiteX1-15" fmla="*/ 1995493 w 3950733"/>
              <a:gd name="connsiteY1-16" fmla="*/ 3881950 h 3881950"/>
              <a:gd name="connsiteX2-17" fmla="*/ 1902465 w 3950733"/>
              <a:gd name="connsiteY2-18" fmla="*/ 551725 h 3881950"/>
              <a:gd name="connsiteX0-19" fmla="*/ 1722651 w 3960983"/>
              <a:gd name="connsiteY0-20" fmla="*/ 537745 h 3965463"/>
              <a:gd name="connsiteX1-21" fmla="*/ 2086600 w 3960983"/>
              <a:gd name="connsiteY1-22" fmla="*/ 3965463 h 3965463"/>
              <a:gd name="connsiteX2-23" fmla="*/ 1722651 w 3960983"/>
              <a:gd name="connsiteY2-24" fmla="*/ 537745 h 3965463"/>
              <a:gd name="connsiteX0-25" fmla="*/ 1722651 w 3811540"/>
              <a:gd name="connsiteY0-26" fmla="*/ 536376 h 3964094"/>
              <a:gd name="connsiteX1-27" fmla="*/ 2086600 w 3811540"/>
              <a:gd name="connsiteY1-28" fmla="*/ 3964094 h 3964094"/>
              <a:gd name="connsiteX2-29" fmla="*/ 1722651 w 3811540"/>
              <a:gd name="connsiteY2-30" fmla="*/ 536376 h 3964094"/>
              <a:gd name="connsiteX0-31" fmla="*/ 1863823 w 3952712"/>
              <a:gd name="connsiteY0-32" fmla="*/ 536376 h 3964094"/>
              <a:gd name="connsiteX1-33" fmla="*/ 2227772 w 3952712"/>
              <a:gd name="connsiteY1-34" fmla="*/ 3964094 h 3964094"/>
              <a:gd name="connsiteX2-35" fmla="*/ 1863823 w 3952712"/>
              <a:gd name="connsiteY2-36" fmla="*/ 536376 h 3964094"/>
              <a:gd name="connsiteX0-37" fmla="*/ 1972131 w 4061020"/>
              <a:gd name="connsiteY0-38" fmla="*/ 536376 h 3964094"/>
              <a:gd name="connsiteX1-39" fmla="*/ 2336080 w 4061020"/>
              <a:gd name="connsiteY1-40" fmla="*/ 3964094 h 3964094"/>
              <a:gd name="connsiteX2-41" fmla="*/ 1972131 w 4061020"/>
              <a:gd name="connsiteY2-42" fmla="*/ 536376 h 3964094"/>
              <a:gd name="connsiteX0-43" fmla="*/ 1892081 w 3980970"/>
              <a:gd name="connsiteY0-44" fmla="*/ 536376 h 3964094"/>
              <a:gd name="connsiteX1-45" fmla="*/ 2256030 w 3980970"/>
              <a:gd name="connsiteY1-46" fmla="*/ 3964094 h 3964094"/>
              <a:gd name="connsiteX2-47" fmla="*/ 1892081 w 3980970"/>
              <a:gd name="connsiteY2-48" fmla="*/ 536376 h 3964094"/>
              <a:gd name="connsiteX0-49" fmla="*/ 1892081 w 3968385"/>
              <a:gd name="connsiteY0-50" fmla="*/ 561778 h 3989496"/>
              <a:gd name="connsiteX1-51" fmla="*/ 2256030 w 3968385"/>
              <a:gd name="connsiteY1-52" fmla="*/ 3989496 h 3989496"/>
              <a:gd name="connsiteX2-53" fmla="*/ 1892081 w 3968385"/>
              <a:gd name="connsiteY2-54" fmla="*/ 561778 h 3989496"/>
              <a:gd name="connsiteX0-55" fmla="*/ 1916931 w 3993235"/>
              <a:gd name="connsiteY0-56" fmla="*/ 561778 h 3989496"/>
              <a:gd name="connsiteX1-57" fmla="*/ 2280880 w 3993235"/>
              <a:gd name="connsiteY1-58" fmla="*/ 3989496 h 3989496"/>
              <a:gd name="connsiteX2-59" fmla="*/ 1916931 w 3993235"/>
              <a:gd name="connsiteY2-60" fmla="*/ 561778 h 3989496"/>
              <a:gd name="connsiteX0-61" fmla="*/ 1945333 w 4021637"/>
              <a:gd name="connsiteY0-62" fmla="*/ 561778 h 3989496"/>
              <a:gd name="connsiteX1-63" fmla="*/ 2309282 w 4021637"/>
              <a:gd name="connsiteY1-64" fmla="*/ 3989496 h 3989496"/>
              <a:gd name="connsiteX2-65" fmla="*/ 1945333 w 4021637"/>
              <a:gd name="connsiteY2-66" fmla="*/ 561778 h 3989496"/>
              <a:gd name="connsiteX0-67" fmla="*/ 1870632 w 4031796"/>
              <a:gd name="connsiteY0-68" fmla="*/ 568499 h 3949399"/>
              <a:gd name="connsiteX1-69" fmla="*/ 2352637 w 4031796"/>
              <a:gd name="connsiteY1-70" fmla="*/ 3949399 h 3949399"/>
              <a:gd name="connsiteX2-71" fmla="*/ 1870632 w 4031796"/>
              <a:gd name="connsiteY2-72" fmla="*/ 568499 h 3949399"/>
              <a:gd name="connsiteX0-73" fmla="*/ 1922776 w 4024411"/>
              <a:gd name="connsiteY0-74" fmla="*/ 563779 h 3977451"/>
              <a:gd name="connsiteX1-75" fmla="*/ 2322142 w 4024411"/>
              <a:gd name="connsiteY1-76" fmla="*/ 3977451 h 3977451"/>
              <a:gd name="connsiteX2-77" fmla="*/ 1922776 w 4024411"/>
              <a:gd name="connsiteY2-78" fmla="*/ 563779 h 3977451"/>
              <a:gd name="connsiteX0-79" fmla="*/ 1922776 w 4027834"/>
              <a:gd name="connsiteY0-80" fmla="*/ 577461 h 3991133"/>
              <a:gd name="connsiteX1-81" fmla="*/ 2322142 w 4027834"/>
              <a:gd name="connsiteY1-82" fmla="*/ 3991133 h 3991133"/>
              <a:gd name="connsiteX2-83" fmla="*/ 1922776 w 4027834"/>
              <a:gd name="connsiteY2-84" fmla="*/ 577461 h 3991133"/>
            </a:gdLst>
            <a:ahLst/>
            <a:cxnLst>
              <a:cxn ang="0">
                <a:pos x="connsiteX0-79" y="connsiteY0-80"/>
              </a:cxn>
              <a:cxn ang="0">
                <a:pos x="connsiteX1-81" y="connsiteY1-82"/>
              </a:cxn>
              <a:cxn ang="0">
                <a:pos x="connsiteX2-83" y="connsiteY2-84"/>
              </a:cxn>
            </a:cxnLst>
            <a:rect l="l" t="t" r="r" b="b"/>
            <a:pathLst>
              <a:path w="4027834" h="3991133">
                <a:moveTo>
                  <a:pt x="1922776" y="577461"/>
                </a:moveTo>
                <a:cubicBezTo>
                  <a:pt x="2857982" y="-1093664"/>
                  <a:pt x="5917035" y="1112986"/>
                  <a:pt x="2322142" y="3991133"/>
                </a:cubicBezTo>
                <a:cubicBezTo>
                  <a:pt x="-1931420" y="1325284"/>
                  <a:pt x="731128" y="-859374"/>
                  <a:pt x="1922776" y="577461"/>
                </a:cubicBezTo>
                <a:close/>
              </a:path>
            </a:pathLst>
          </a:custGeom>
          <a:blipFill dpi="0" rotWithShape="1">
            <a:blip r:embed="rId9">
              <a:extLst>
                <a:ext uri="{28A0092B-C50C-407E-A947-70E740481C1C}">
                  <a14:useLocalDpi xmlns:a14="http://schemas.microsoft.com/office/drawing/2010/main" val="0"/>
                </a:ext>
              </a:extLst>
            </a:blip>
            <a:srcRect/>
            <a:stretch>
              <a:fillRect l="-10420" r="-10420"/>
            </a:stretch>
          </a:blipFill>
          <a:ln>
            <a:noFill/>
          </a:ln>
          <a:effectLst/>
        </p:spPr>
        <p:txBody>
          <a:bodyPr rtlCol="0" anchor="ctr">
            <a:normAutofit/>
          </a:bodyPr>
          <a:lstStyle/>
          <a:p>
            <a:pPr algn="ctr" eaLnBrk="1" hangingPunct="1">
              <a:spcBef>
                <a:spcPct val="0"/>
              </a:spcBef>
              <a:buFontTx/>
              <a:buNone/>
            </a:pPr>
            <a:endParaRPr lang="zh-CN" altLang="en-US" sz="1345">
              <a:solidFill>
                <a:srgbClr val="FFFFFF"/>
              </a:solidFill>
            </a:endParaRPr>
          </a:p>
        </p:txBody>
      </p:sp>
      <p:sp>
        <p:nvSpPr>
          <p:cNvPr id="21" name="MH_Other_3"/>
          <p:cNvSpPr/>
          <p:nvPr>
            <p:custDataLst>
              <p:tags r:id="rId4"/>
            </p:custDataLst>
          </p:nvPr>
        </p:nvSpPr>
        <p:spPr bwMode="auto">
          <a:xfrm rot="20302082" flipH="1">
            <a:off x="4445219" y="3056799"/>
            <a:ext cx="1470426" cy="1427034"/>
          </a:xfrm>
          <a:custGeom>
            <a:avLst/>
            <a:gdLst>
              <a:gd name="connsiteX0" fmla="*/ 1925960 w 3851920"/>
              <a:gd name="connsiteY0" fmla="*/ 962980 h 3851920"/>
              <a:gd name="connsiteX1" fmla="*/ 1925960 w 3851920"/>
              <a:gd name="connsiteY1" fmla="*/ 3851920 h 3851920"/>
              <a:gd name="connsiteX2" fmla="*/ 1925960 w 3851920"/>
              <a:gd name="connsiteY2" fmla="*/ 962980 h 3851920"/>
              <a:gd name="connsiteX0-1" fmla="*/ 1876002 w 3880784"/>
              <a:gd name="connsiteY0-2" fmla="*/ 834980 h 4165205"/>
              <a:gd name="connsiteX1-3" fmla="*/ 1969030 w 3880784"/>
              <a:gd name="connsiteY1-4" fmla="*/ 4165205 h 4165205"/>
              <a:gd name="connsiteX2-5" fmla="*/ 1876002 w 3880784"/>
              <a:gd name="connsiteY2-6" fmla="*/ 834980 h 4165205"/>
              <a:gd name="connsiteX0-7" fmla="*/ 1876002 w 3924270"/>
              <a:gd name="connsiteY0-8" fmla="*/ 834980 h 4165205"/>
              <a:gd name="connsiteX1-9" fmla="*/ 1969030 w 3924270"/>
              <a:gd name="connsiteY1-10" fmla="*/ 4165205 h 4165205"/>
              <a:gd name="connsiteX2-11" fmla="*/ 1876002 w 3924270"/>
              <a:gd name="connsiteY2-12" fmla="*/ 834980 h 4165205"/>
              <a:gd name="connsiteX0-13" fmla="*/ 1902465 w 3950733"/>
              <a:gd name="connsiteY0-14" fmla="*/ 551725 h 3881950"/>
              <a:gd name="connsiteX1-15" fmla="*/ 1995493 w 3950733"/>
              <a:gd name="connsiteY1-16" fmla="*/ 3881950 h 3881950"/>
              <a:gd name="connsiteX2-17" fmla="*/ 1902465 w 3950733"/>
              <a:gd name="connsiteY2-18" fmla="*/ 551725 h 3881950"/>
              <a:gd name="connsiteX0-19" fmla="*/ 1722651 w 3960983"/>
              <a:gd name="connsiteY0-20" fmla="*/ 537745 h 3965463"/>
              <a:gd name="connsiteX1-21" fmla="*/ 2086600 w 3960983"/>
              <a:gd name="connsiteY1-22" fmla="*/ 3965463 h 3965463"/>
              <a:gd name="connsiteX2-23" fmla="*/ 1722651 w 3960983"/>
              <a:gd name="connsiteY2-24" fmla="*/ 537745 h 3965463"/>
              <a:gd name="connsiteX0-25" fmla="*/ 1722651 w 3811540"/>
              <a:gd name="connsiteY0-26" fmla="*/ 536376 h 3964094"/>
              <a:gd name="connsiteX1-27" fmla="*/ 2086600 w 3811540"/>
              <a:gd name="connsiteY1-28" fmla="*/ 3964094 h 3964094"/>
              <a:gd name="connsiteX2-29" fmla="*/ 1722651 w 3811540"/>
              <a:gd name="connsiteY2-30" fmla="*/ 536376 h 3964094"/>
              <a:gd name="connsiteX0-31" fmla="*/ 1863823 w 3952712"/>
              <a:gd name="connsiteY0-32" fmla="*/ 536376 h 3964094"/>
              <a:gd name="connsiteX1-33" fmla="*/ 2227772 w 3952712"/>
              <a:gd name="connsiteY1-34" fmla="*/ 3964094 h 3964094"/>
              <a:gd name="connsiteX2-35" fmla="*/ 1863823 w 3952712"/>
              <a:gd name="connsiteY2-36" fmla="*/ 536376 h 3964094"/>
              <a:gd name="connsiteX0-37" fmla="*/ 1972131 w 4061020"/>
              <a:gd name="connsiteY0-38" fmla="*/ 536376 h 3964094"/>
              <a:gd name="connsiteX1-39" fmla="*/ 2336080 w 4061020"/>
              <a:gd name="connsiteY1-40" fmla="*/ 3964094 h 3964094"/>
              <a:gd name="connsiteX2-41" fmla="*/ 1972131 w 4061020"/>
              <a:gd name="connsiteY2-42" fmla="*/ 536376 h 3964094"/>
              <a:gd name="connsiteX0-43" fmla="*/ 1892081 w 3980970"/>
              <a:gd name="connsiteY0-44" fmla="*/ 536376 h 3964094"/>
              <a:gd name="connsiteX1-45" fmla="*/ 2256030 w 3980970"/>
              <a:gd name="connsiteY1-46" fmla="*/ 3964094 h 3964094"/>
              <a:gd name="connsiteX2-47" fmla="*/ 1892081 w 3980970"/>
              <a:gd name="connsiteY2-48" fmla="*/ 536376 h 3964094"/>
              <a:gd name="connsiteX0-49" fmla="*/ 1892081 w 3968385"/>
              <a:gd name="connsiteY0-50" fmla="*/ 561778 h 3989496"/>
              <a:gd name="connsiteX1-51" fmla="*/ 2256030 w 3968385"/>
              <a:gd name="connsiteY1-52" fmla="*/ 3989496 h 3989496"/>
              <a:gd name="connsiteX2-53" fmla="*/ 1892081 w 3968385"/>
              <a:gd name="connsiteY2-54" fmla="*/ 561778 h 3989496"/>
              <a:gd name="connsiteX0-55" fmla="*/ 1916931 w 3993235"/>
              <a:gd name="connsiteY0-56" fmla="*/ 561778 h 3989496"/>
              <a:gd name="connsiteX1-57" fmla="*/ 2280880 w 3993235"/>
              <a:gd name="connsiteY1-58" fmla="*/ 3989496 h 3989496"/>
              <a:gd name="connsiteX2-59" fmla="*/ 1916931 w 3993235"/>
              <a:gd name="connsiteY2-60" fmla="*/ 561778 h 3989496"/>
              <a:gd name="connsiteX0-61" fmla="*/ 1945333 w 4021637"/>
              <a:gd name="connsiteY0-62" fmla="*/ 561778 h 3989496"/>
              <a:gd name="connsiteX1-63" fmla="*/ 2309282 w 4021637"/>
              <a:gd name="connsiteY1-64" fmla="*/ 3989496 h 3989496"/>
              <a:gd name="connsiteX2-65" fmla="*/ 1945333 w 4021637"/>
              <a:gd name="connsiteY2-66" fmla="*/ 561778 h 3989496"/>
              <a:gd name="connsiteX0-67" fmla="*/ 1870632 w 4031796"/>
              <a:gd name="connsiteY0-68" fmla="*/ 568499 h 3949399"/>
              <a:gd name="connsiteX1-69" fmla="*/ 2352637 w 4031796"/>
              <a:gd name="connsiteY1-70" fmla="*/ 3949399 h 3949399"/>
              <a:gd name="connsiteX2-71" fmla="*/ 1870632 w 4031796"/>
              <a:gd name="connsiteY2-72" fmla="*/ 568499 h 3949399"/>
              <a:gd name="connsiteX0-73" fmla="*/ 1922776 w 4024411"/>
              <a:gd name="connsiteY0-74" fmla="*/ 563779 h 3977451"/>
              <a:gd name="connsiteX1-75" fmla="*/ 2322142 w 4024411"/>
              <a:gd name="connsiteY1-76" fmla="*/ 3977451 h 3977451"/>
              <a:gd name="connsiteX2-77" fmla="*/ 1922776 w 4024411"/>
              <a:gd name="connsiteY2-78" fmla="*/ 563779 h 3977451"/>
              <a:gd name="connsiteX0-79" fmla="*/ 1922776 w 4027834"/>
              <a:gd name="connsiteY0-80" fmla="*/ 577461 h 3991133"/>
              <a:gd name="connsiteX1-81" fmla="*/ 2322142 w 4027834"/>
              <a:gd name="connsiteY1-82" fmla="*/ 3991133 h 3991133"/>
              <a:gd name="connsiteX2-83" fmla="*/ 1922776 w 4027834"/>
              <a:gd name="connsiteY2-84" fmla="*/ 577461 h 3991133"/>
              <a:gd name="connsiteX0-85" fmla="*/ 1925663 w 4027468"/>
              <a:gd name="connsiteY0-86" fmla="*/ 579122 h 3981304"/>
              <a:gd name="connsiteX1-87" fmla="*/ 2320484 w 4027468"/>
              <a:gd name="connsiteY1-88" fmla="*/ 3981304 h 3981304"/>
              <a:gd name="connsiteX2-89" fmla="*/ 1925663 w 4027468"/>
              <a:gd name="connsiteY2-90" fmla="*/ 579122 h 3981304"/>
              <a:gd name="connsiteX0-91" fmla="*/ 1925663 w 4116501"/>
              <a:gd name="connsiteY0-92" fmla="*/ 549015 h 3951197"/>
              <a:gd name="connsiteX1-93" fmla="*/ 2320484 w 4116501"/>
              <a:gd name="connsiteY1-94" fmla="*/ 3951197 h 3951197"/>
              <a:gd name="connsiteX2-95" fmla="*/ 1925663 w 4116501"/>
              <a:gd name="connsiteY2-96" fmla="*/ 549015 h 3951197"/>
              <a:gd name="connsiteX0-97" fmla="*/ 1862309 w 4053147"/>
              <a:gd name="connsiteY0-98" fmla="*/ 549015 h 3951197"/>
              <a:gd name="connsiteX1-99" fmla="*/ 2257130 w 4053147"/>
              <a:gd name="connsiteY1-100" fmla="*/ 3951197 h 3951197"/>
              <a:gd name="connsiteX2-101" fmla="*/ 1862309 w 4053147"/>
              <a:gd name="connsiteY2-102" fmla="*/ 549015 h 3951197"/>
              <a:gd name="connsiteX0-103" fmla="*/ 1862309 w 4068397"/>
              <a:gd name="connsiteY0-104" fmla="*/ 550667 h 3952849"/>
              <a:gd name="connsiteX1-105" fmla="*/ 2257130 w 4068397"/>
              <a:gd name="connsiteY1-106" fmla="*/ 3952849 h 3952849"/>
              <a:gd name="connsiteX2-107" fmla="*/ 1862309 w 4068397"/>
              <a:gd name="connsiteY2-108" fmla="*/ 550667 h 3952849"/>
              <a:gd name="connsiteX0-109" fmla="*/ 1857817 w 4068865"/>
              <a:gd name="connsiteY0-110" fmla="*/ 552812 h 3938947"/>
              <a:gd name="connsiteX1-111" fmla="*/ 2259553 w 4068865"/>
              <a:gd name="connsiteY1-112" fmla="*/ 3938947 h 3938947"/>
              <a:gd name="connsiteX2-113" fmla="*/ 1857817 w 4068865"/>
              <a:gd name="connsiteY2-114" fmla="*/ 552812 h 3938947"/>
              <a:gd name="connsiteX0-115" fmla="*/ 1857817 w 4082013"/>
              <a:gd name="connsiteY0-116" fmla="*/ 547797 h 3933932"/>
              <a:gd name="connsiteX1-117" fmla="*/ 2259553 w 4082013"/>
              <a:gd name="connsiteY1-118" fmla="*/ 3933932 h 3933932"/>
              <a:gd name="connsiteX2-119" fmla="*/ 1857817 w 4082013"/>
              <a:gd name="connsiteY2-120" fmla="*/ 547797 h 3933932"/>
              <a:gd name="connsiteX0-121" fmla="*/ 1872683 w 4096879"/>
              <a:gd name="connsiteY0-122" fmla="*/ 547797 h 3933932"/>
              <a:gd name="connsiteX1-123" fmla="*/ 2274419 w 4096879"/>
              <a:gd name="connsiteY1-124" fmla="*/ 3933932 h 3933932"/>
              <a:gd name="connsiteX2-125" fmla="*/ 1872683 w 4096879"/>
              <a:gd name="connsiteY2-126" fmla="*/ 547797 h 3933932"/>
              <a:gd name="connsiteX0-127" fmla="*/ 1869693 w 4093889"/>
              <a:gd name="connsiteY0-128" fmla="*/ 547797 h 3933932"/>
              <a:gd name="connsiteX1-129" fmla="*/ 2271429 w 4093889"/>
              <a:gd name="connsiteY1-130" fmla="*/ 3933932 h 3933932"/>
              <a:gd name="connsiteX2-131" fmla="*/ 1869693 w 4093889"/>
              <a:gd name="connsiteY2-132" fmla="*/ 547797 h 3933932"/>
              <a:gd name="connsiteX0-133" fmla="*/ 1837881 w 4062077"/>
              <a:gd name="connsiteY0-134" fmla="*/ 547797 h 3933932"/>
              <a:gd name="connsiteX1-135" fmla="*/ 2239617 w 4062077"/>
              <a:gd name="connsiteY1-136" fmla="*/ 3933932 h 3933932"/>
              <a:gd name="connsiteX2-137" fmla="*/ 1837881 w 4062077"/>
              <a:gd name="connsiteY2-138" fmla="*/ 547797 h 3933932"/>
              <a:gd name="connsiteX0-139" fmla="*/ 1840592 w 4061827"/>
              <a:gd name="connsiteY0-140" fmla="*/ 546535 h 3942242"/>
              <a:gd name="connsiteX1-141" fmla="*/ 2238202 w 4061827"/>
              <a:gd name="connsiteY1-142" fmla="*/ 3942242 h 3942242"/>
              <a:gd name="connsiteX2-143" fmla="*/ 1840592 w 4061827"/>
              <a:gd name="connsiteY2-144" fmla="*/ 546535 h 3942242"/>
            </a:gdLst>
            <a:ahLst/>
            <a:cxnLst>
              <a:cxn ang="0">
                <a:pos x="connsiteX0-139" y="connsiteY0-140"/>
              </a:cxn>
              <a:cxn ang="0">
                <a:pos x="connsiteX1-141" y="connsiteY1-142"/>
              </a:cxn>
              <a:cxn ang="0">
                <a:pos x="connsiteX2-143" y="connsiteY2-144"/>
              </a:cxn>
            </a:cxnLst>
            <a:rect l="l" t="t" r="r" b="b"/>
            <a:pathLst>
              <a:path w="4061827" h="3942242">
                <a:moveTo>
                  <a:pt x="1840592" y="546535"/>
                </a:moveTo>
                <a:cubicBezTo>
                  <a:pt x="2775798" y="-1124590"/>
                  <a:pt x="6097883" y="1331132"/>
                  <a:pt x="2238202" y="3942242"/>
                </a:cubicBezTo>
                <a:cubicBezTo>
                  <a:pt x="-2042826" y="1274016"/>
                  <a:pt x="978184" y="-992933"/>
                  <a:pt x="1840592" y="546535"/>
                </a:cubicBezTo>
                <a:close/>
              </a:path>
            </a:pathLst>
          </a:custGeom>
          <a:solidFill>
            <a:srgbClr val="9BB014"/>
          </a:solidFill>
          <a:ln>
            <a:noFill/>
          </a:ln>
          <a:effectLst/>
        </p:spPr>
        <p:txBody>
          <a:bodyPr rtlCol="0" anchor="ctr">
            <a:normAutofit/>
          </a:bodyPr>
          <a:lstStyle/>
          <a:p>
            <a:pPr algn="ctr" eaLnBrk="1" hangingPunct="1">
              <a:spcBef>
                <a:spcPct val="0"/>
              </a:spcBef>
              <a:buFontTx/>
              <a:buNone/>
            </a:pPr>
            <a:endParaRPr lang="zh-CN" altLang="en-US" sz="1345">
              <a:solidFill>
                <a:srgbClr val="FFFFFF"/>
              </a:solidFill>
            </a:endParaRPr>
          </a:p>
        </p:txBody>
      </p:sp>
      <p:sp>
        <p:nvSpPr>
          <p:cNvPr id="27" name="MH_Picture_2"/>
          <p:cNvSpPr/>
          <p:nvPr>
            <p:custDataLst>
              <p:tags r:id="rId5"/>
            </p:custDataLst>
          </p:nvPr>
        </p:nvSpPr>
        <p:spPr bwMode="auto">
          <a:xfrm rot="20741369">
            <a:off x="4317594" y="3063773"/>
            <a:ext cx="1405180" cy="1413820"/>
          </a:xfrm>
          <a:custGeom>
            <a:avLst/>
            <a:gdLst>
              <a:gd name="connsiteX0" fmla="*/ 1520397 w 1878211"/>
              <a:gd name="connsiteY0" fmla="*/ 15463 h 1885093"/>
              <a:gd name="connsiteX1" fmla="*/ 959517 w 1878211"/>
              <a:gd name="connsiteY1" fmla="*/ 1885093 h 1885093"/>
              <a:gd name="connsiteX2" fmla="*/ 941237 w 1878211"/>
              <a:gd name="connsiteY2" fmla="*/ 270734 h 1885093"/>
              <a:gd name="connsiteX3" fmla="*/ 1520397 w 1878211"/>
              <a:gd name="connsiteY3" fmla="*/ 15463 h 1885093"/>
            </a:gdLst>
            <a:ahLst/>
            <a:cxnLst>
              <a:cxn ang="0">
                <a:pos x="connsiteX0" y="connsiteY0"/>
              </a:cxn>
              <a:cxn ang="0">
                <a:pos x="connsiteX1" y="connsiteY1"/>
              </a:cxn>
              <a:cxn ang="0">
                <a:pos x="connsiteX2" y="connsiteY2"/>
              </a:cxn>
              <a:cxn ang="0">
                <a:pos x="connsiteX3" y="connsiteY3"/>
              </a:cxn>
            </a:cxnLst>
            <a:rect l="l" t="t" r="r" b="b"/>
            <a:pathLst>
              <a:path w="1878211" h="1885093">
                <a:moveTo>
                  <a:pt x="1520397" y="15463"/>
                </a:moveTo>
                <a:cubicBezTo>
                  <a:pt x="1955609" y="128833"/>
                  <a:pt x="2212266" y="856139"/>
                  <a:pt x="959517" y="1885093"/>
                </a:cubicBezTo>
                <a:cubicBezTo>
                  <a:pt x="-887657" y="759341"/>
                  <a:pt x="405483" y="-451871"/>
                  <a:pt x="941237" y="270734"/>
                </a:cubicBezTo>
                <a:cubicBezTo>
                  <a:pt x="1087858" y="39245"/>
                  <a:pt x="1322573" y="-36069"/>
                  <a:pt x="1520397" y="15463"/>
                </a:cubicBezTo>
                <a:close/>
              </a:path>
            </a:pathLst>
          </a:custGeom>
          <a:blipFill dpi="0" rotWithShape="1">
            <a:blip r:embed="rId10">
              <a:extLst>
                <a:ext uri="{28A0092B-C50C-407E-A947-70E740481C1C}">
                  <a14:useLocalDpi xmlns:a14="http://schemas.microsoft.com/office/drawing/2010/main" val="0"/>
                </a:ext>
              </a:extLst>
            </a:blip>
            <a:srcRect/>
            <a:stretch>
              <a:fillRect l="-18370" r="-18370"/>
            </a:stretch>
          </a:blipFill>
          <a:ln>
            <a:noFill/>
          </a:ln>
          <a:effectLst/>
        </p:spPr>
        <p:txBody>
          <a:bodyPr rtlCol="0" anchor="ctr">
            <a:normAutofit/>
          </a:bodyPr>
          <a:lstStyle/>
          <a:p>
            <a:pPr algn="ctr" eaLnBrk="1" hangingPunct="1">
              <a:spcBef>
                <a:spcPct val="0"/>
              </a:spcBef>
              <a:buFontTx/>
              <a:buNone/>
            </a:pPr>
            <a:endParaRPr lang="zh-CN" altLang="en-US" sz="1345">
              <a:solidFill>
                <a:srgbClr val="FFFFFF"/>
              </a:solidFill>
            </a:endParaRPr>
          </a:p>
        </p:txBody>
      </p:sp>
      <p:sp>
        <p:nvSpPr>
          <p:cNvPr id="33" name="MH_Other_4"/>
          <p:cNvSpPr/>
          <p:nvPr>
            <p:custDataLst>
              <p:tags r:id="rId6"/>
            </p:custDataLst>
          </p:nvPr>
        </p:nvSpPr>
        <p:spPr bwMode="auto">
          <a:xfrm>
            <a:off x="4613509" y="4425926"/>
            <a:ext cx="1582261" cy="429022"/>
          </a:xfrm>
          <a:prstGeom prst="ellipse">
            <a:avLst/>
          </a:prstGeom>
          <a:gradFill flip="none" rotWithShape="1">
            <a:gsLst>
              <a:gs pos="4000">
                <a:srgbClr val="3F3F3F">
                  <a:lumMod val="50000"/>
                  <a:lumOff val="50000"/>
                  <a:alpha val="57000"/>
                </a:srgbClr>
              </a:gs>
              <a:gs pos="100000">
                <a:srgbClr val="FFFFFF">
                  <a:alpha val="0"/>
                </a:srgbClr>
              </a:gs>
            </a:gsLst>
            <a:path path="shape">
              <a:fillToRect l="50000" t="50000" r="50000" b="50000"/>
            </a:path>
            <a:tileRect/>
          </a:gradFill>
          <a:ln>
            <a:noFill/>
          </a:ln>
          <a:effectLst/>
        </p:spPr>
        <p:txBody>
          <a:bodyPr rtlCol="0" anchor="ctr">
            <a:normAutofit/>
          </a:bodyPr>
          <a:lstStyle/>
          <a:p>
            <a:pPr algn="ctr" eaLnBrk="1" hangingPunct="1">
              <a:spcBef>
                <a:spcPct val="0"/>
              </a:spcBef>
              <a:buFontTx/>
              <a:buNone/>
            </a:pPr>
            <a:endParaRPr lang="zh-CN" altLang="en-US" sz="1345">
              <a:solidFill>
                <a:srgbClr val="FFFFFF"/>
              </a:solidFill>
            </a:endParaRPr>
          </a:p>
        </p:txBody>
      </p:sp>
      <p:sp>
        <p:nvSpPr>
          <p:cNvPr id="11" name="MH_Text_1"/>
          <p:cNvSpPr/>
          <p:nvPr>
            <p:custDataLst>
              <p:tags r:id="rId7"/>
            </p:custDataLst>
          </p:nvPr>
        </p:nvSpPr>
        <p:spPr>
          <a:xfrm>
            <a:off x="964566" y="495253"/>
            <a:ext cx="6788785" cy="3128114"/>
          </a:xfrm>
          <a:prstGeom prst="rect">
            <a:avLst/>
          </a:prstGeom>
        </p:spPr>
        <p:txBody>
          <a:bodyPr wrap="square">
            <a:noAutofit/>
          </a:bodyPr>
          <a:lstStyle/>
          <a:p>
            <a:pPr marL="0" lvl="0" indent="0" algn="r">
              <a:lnSpc>
                <a:spcPct val="150000"/>
              </a:lnSpc>
              <a:spcBef>
                <a:spcPts val="0"/>
              </a:spcBef>
              <a:spcAft>
                <a:spcPts val="0"/>
              </a:spcAft>
              <a:buSzPct val="100000"/>
            </a:pPr>
            <a:r>
              <a:rPr lang="zh-CN" altLang="en-US" sz="2400" b="1" dirty="0"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运动员和降落伞受到重力和空气阻力的作用,因为跳伞运动员匀速下降,所以他和降落伞所受到的重                力和空气阻力是一对平衡力。</a:t>
            </a:r>
          </a:p>
        </p:txBody>
      </p:sp>
    </p:spTree>
    <p:custDataLst>
      <p:tags r:id="rId1"/>
    </p:custDataLst>
    <p:extLst>
      <p:ext uri="{BB962C8B-B14F-4D97-AF65-F5344CB8AC3E}">
        <p14:creationId xmlns:p14="http://schemas.microsoft.com/office/powerpoint/2010/main" val="1015952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94716"/>
  <p:tag name="KSO_WM_SLIDE_ID" val="diagram20194716_1"/>
  <p:tag name="KSO_WM_SLIDE_INDEX" val="1"/>
  <p:tag name="KSO_WM_SLIDE_ITEM_CNT" val="0"/>
  <p:tag name="KSO_WM_SLIDE_LAYOUT" val="a_f"/>
  <p:tag name="KSO_WM_SLIDE_LAYOUT_CNT" val="1_1"/>
  <p:tag name="KSO_WM_SLIDE_TYPE" val="text"/>
  <p:tag name="KSO_WM_BEAUTIFY_FLAG" val="#wm#"/>
  <p:tag name="KSO_WM_SLIDE_POSITION" val="0*0"/>
  <p:tag name="KSO_WM_SLIDE_SIZE" val="959*540"/>
  <p:tag name="KSO_WM_TAG_VERSION" val="1.0"/>
  <p:tag name="KSO_WM_SLIDE_SUBTYPE" val="pureTxt"/>
  <p:tag name="KSO_WM_SLIDE_COLORSCHEME_VERSION" val="3.2"/>
  <p:tag name="KSO_WM_TEMPLATE_SUBCATEGORY" val="0"/>
  <p:tag name="KSO_WM_TEMPLATE_MASTER_TYPE" val="0"/>
  <p:tag name="KSO_WM_TEMPLATE_COLOR_TYPE"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2_1*i*5"/>
  <p:tag name="KSO_WM_TEMPLATE_CATEGORY" val="diagram"/>
  <p:tag name="KSO_WM_TEMPLATE_INDEX" val="20204962"/>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6"/>
  <p:tag name="KSO_WM_UNIT_ID" val="diagram20204962_1*i*6"/>
  <p:tag name="KSO_WM_TEMPLATE_CATEGORY" val="diagram"/>
  <p:tag name="KSO_WM_TEMPLATE_INDEX" val="2020496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2_1*a*1"/>
  <p:tag name="KSO_WM_TEMPLATE_CATEGORY" val="diagram"/>
  <p:tag name="KSO_WM_TEMPLATE_INDEX" val="2020496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135"/>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2_1*f*1"/>
  <p:tag name="KSO_WM_TEMPLATE_CATEGORY" val="diagram"/>
  <p:tag name="KSO_WM_TEMPLATE_INDEX" val="2020496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2_1*i*1"/>
  <p:tag name="KSO_WM_TEMPLATE_CATEGORY" val="diagram"/>
  <p:tag name="KSO_WM_TEMPLATE_INDEX" val="2020496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135"/>
  <p:tag name="KSO_WM_UNIT_HIGHLIGHT" val="0"/>
  <p:tag name="KSO_WM_UNIT_COMPATIBLE" val="0"/>
  <p:tag name="KSO_WM_UNIT_DIAGRAM_ISNUMVISUAL" val="0"/>
  <p:tag name="KSO_WM_UNIT_DIAGRAM_ISREFERUNIT" val="0"/>
  <p:tag name="KSO_WM_UNIT_PLACING_PICTURE_MD4" val="0"/>
  <p:tag name="KSO_WM_UNIT_TYPE" val="f"/>
  <p:tag name="KSO_WM_UNIT_INDEX" val="2"/>
  <p:tag name="KSO_WM_UNIT_ID" val="diagram20204962_1*f*2"/>
  <p:tag name="KSO_WM_TEMPLATE_CATEGORY" val="diagram"/>
  <p:tag name="KSO_WM_TEMPLATE_INDEX" val="2020496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2_1*i*2"/>
  <p:tag name="KSO_WM_TEMPLATE_CATEGORY" val="diagram"/>
  <p:tag name="KSO_WM_TEMPLATE_INDEX" val="2020496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2_1*i*7"/>
  <p:tag name="KSO_WM_TEMPLATE_CATEGORY" val="diagram"/>
  <p:tag name="KSO_WM_TEMPLATE_INDEX" val="2020496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8"/>
  <p:tag name="KSO_WM_UNIT_ID" val="diagram20204962_1*i*8"/>
  <p:tag name="KSO_WM_TEMPLATE_CATEGORY" val="diagram"/>
  <p:tag name="KSO_WM_TEMPLATE_INDEX" val="2020496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9"/>
  <p:tag name="KSO_WM_UNIT_ID" val="diagram20204962_1*i*9"/>
  <p:tag name="KSO_WM_TEMPLATE_CATEGORY" val="diagram"/>
  <p:tag name="KSO_WM_TEMPLATE_INDEX" val="2020496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6_1*i*1"/>
  <p:tag name="KSO_WM_TEMPLATE_CATEGORY" val="diagram"/>
  <p:tag name="KSO_WM_TEMPLATE_INDEX" val="20194716"/>
  <p:tag name="KSO_WM_UNIT_LAYERLEVEL" val="1"/>
  <p:tag name="KSO_WM_TAG_VERSION" val="1.0"/>
  <p:tag name="KSO_WM_BEAUTIFY_FLAG" val="#wm#"/>
  <p:tag name="KSO_WM_UNIT_COLOR_SCHEME_SHAPE_ID" val="7"/>
  <p:tag name="KSO_WM_UNIT_COLOR_SCHEME_PARENT_PAGE" val="0_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0"/>
  <p:tag name="KSO_WM_UNIT_ID" val="diagram20204962_1*i*10"/>
  <p:tag name="KSO_WM_TEMPLATE_CATEGORY" val="diagram"/>
  <p:tag name="KSO_WM_TEMPLATE_INDEX" val="2020496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1"/>
  <p:tag name="KSO_WM_UNIT_ID" val="diagram20204962_1*i*11"/>
  <p:tag name="KSO_WM_TEMPLATE_CATEGORY" val="diagram"/>
  <p:tag name="KSO_WM_TEMPLATE_INDEX" val="2020496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2"/>
  <p:tag name="KSO_WM_UNIT_ID" val="diagram20204962_1*i*12"/>
  <p:tag name="KSO_WM_TEMPLATE_CATEGORY" val="diagram"/>
  <p:tag name="KSO_WM_TEMPLATE_INDEX" val="2020496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3"/>
  <p:tag name="KSO_WM_UNIT_ID" val="diagram20204962_1*i*13"/>
  <p:tag name="KSO_WM_TEMPLATE_CATEGORY" val="diagram"/>
  <p:tag name="KSO_WM_TEMPLATE_INDEX" val="2020496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4"/>
  <p:tag name="KSO_WM_UNIT_ID" val="diagram20204962_1*i*14"/>
  <p:tag name="KSO_WM_TEMPLATE_CATEGORY" val="diagram"/>
  <p:tag name="KSO_WM_TEMPLATE_INDEX" val="20204962"/>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51126175800"/>
  <p:tag name="MH_LIBRARY" val="GRAPHIC"/>
  <p:tag name="KSO_WM_TEMPLATE_CATEGORY" val="diagram"/>
  <p:tag name="KSO_WM_TEMPLATE_INDEX" val="169484"/>
  <p:tag name="KSO_WM_TAG_VERSION" val="1.0"/>
  <p:tag name="KSO_WM_SLIDE_ID" val="diagram169484_1"/>
  <p:tag name="KSO_WM_SLIDE_INDEX" val="1"/>
  <p:tag name="KSO_WM_SLIDE_ITEM_CNT" val="3"/>
  <p:tag name="KSO_WM_SLIDE_LAYOUT" val="a_f_d"/>
  <p:tag name="KSO_WM_SLIDE_LAYOUT_CNT" val="1_1_2"/>
  <p:tag name="KSO_WM_SLIDE_TYPE" val="text"/>
  <p:tag name="KSO_WM_BEAUTIFY_FLAG" val="#wm#"/>
  <p:tag name="KSO_WM_SLIDE_POSITION" val="151*133"/>
  <p:tag name="KSO_WM_SLIDE_SIZE" val="655*334"/>
</p:tagLst>
</file>

<file path=ppt/tags/tag26.xml><?xml version="1.0" encoding="utf-8"?>
<p:tagLst xmlns:a="http://schemas.openxmlformats.org/drawingml/2006/main" xmlns:r="http://schemas.openxmlformats.org/officeDocument/2006/relationships" xmlns:p="http://schemas.openxmlformats.org/presentationml/2006/main">
  <p:tag name="MH" val="20151126175800"/>
  <p:tag name="MH_LIBRARY" val="GRAPHIC"/>
  <p:tag name="MH_TYPE" val="Other"/>
  <p:tag name="MH_ORDER" val="2"/>
  <p:tag name="KSO_WM_TAG_VERSION" val="1.0"/>
  <p:tag name="KSO_WM_BEAUTIFY_FLAG" val="#wm#"/>
  <p:tag name="KSO_WM_UNIT_TYPE" val="i"/>
  <p:tag name="KSO_WM_UNIT_ID" val="diagram169484_1*i*1"/>
  <p:tag name="KSO_WM_TEMPLATE_CATEGORY" val="diagram"/>
  <p:tag name="KSO_WM_TEMPLATE_INDEX" val="169484"/>
  <p:tag name="KSO_WM_UNIT_INDEX" val="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9484"/>
  <p:tag name="MH" val="20151126175800"/>
  <p:tag name="MH_LIBRARY" val="GRAPHIC"/>
  <p:tag name="MH_TYPE" val="Picture"/>
  <p:tag name="MH_ORDER" val="1"/>
  <p:tag name="KSO_WM_UNIT_TYPE" val="d"/>
  <p:tag name="KSO_WM_UNIT_INDEX" val="1"/>
  <p:tag name="KSO_WM_UNIT_ID" val="custom160255_28*d*1"/>
  <p:tag name="KSO_WM_UNIT_CLEAR" val="0"/>
  <p:tag name="KSO_WM_UNIT_LAYERLEVEL" val="1"/>
  <p:tag name="KSO_WM_UNIT_VALUE" val="929*937"/>
  <p:tag name="KSO_WM_UNIT_HIGHLIGHT" val="0"/>
  <p:tag name="KSO_WM_UNIT_COMPATIBLE" val="0"/>
</p:tagLst>
</file>

<file path=ppt/tags/tag28.xml><?xml version="1.0" encoding="utf-8"?>
<p:tagLst xmlns:a="http://schemas.openxmlformats.org/drawingml/2006/main" xmlns:r="http://schemas.openxmlformats.org/officeDocument/2006/relationships" xmlns:p="http://schemas.openxmlformats.org/presentationml/2006/main">
  <p:tag name="MH" val="20151126175800"/>
  <p:tag name="MH_LIBRARY" val="GRAPHIC"/>
  <p:tag name="MH_TYPE" val="Other"/>
  <p:tag name="MH_ORDER" val="3"/>
  <p:tag name="KSO_WM_TAG_VERSION" val="1.0"/>
  <p:tag name="KSO_WM_BEAUTIFY_FLAG" val="#wm#"/>
  <p:tag name="KSO_WM_UNIT_TYPE" val="i"/>
  <p:tag name="KSO_WM_UNIT_ID" val="diagram169484_1*i*3"/>
  <p:tag name="KSO_WM_TEMPLATE_CATEGORY" val="diagram"/>
  <p:tag name="KSO_WM_TEMPLATE_INDEX" val="169484"/>
  <p:tag name="KSO_WM_UNIT_INDEX" val="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9484"/>
  <p:tag name="MH" val="20151126175800"/>
  <p:tag name="MH_LIBRARY" val="GRAPHIC"/>
  <p:tag name="MH_TYPE" val="Picture"/>
  <p:tag name="MH_ORDER" val="2"/>
  <p:tag name="KSO_WM_UNIT_TYPE" val="d"/>
  <p:tag name="KSO_WM_UNIT_INDEX" val="2"/>
  <p:tag name="KSO_WM_UNIT_ID" val="custom160255_28*d*2"/>
  <p:tag name="KSO_WM_UNIT_CLEAR" val="0"/>
  <p:tag name="KSO_WM_UNIT_LAYERLEVEL" val="1"/>
  <p:tag name="KSO_WM_UNIT_VALUE" val="523*521"/>
  <p:tag name="KSO_WM_UNIT_HIGHLIGHT" val="0"/>
  <p:tag name="KSO_WM_UNIT_COMPATIBLE"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6_1*i*3"/>
  <p:tag name="KSO_WM_TEMPLATE_CATEGORY" val="diagram"/>
  <p:tag name="KSO_WM_TEMPLATE_INDEX" val="20194716"/>
  <p:tag name="KSO_WM_UNIT_LAYERLEVEL" val="1"/>
  <p:tag name="KSO_WM_TAG_VERSION" val="1.0"/>
  <p:tag name="KSO_WM_BEAUTIFY_FLAG" val="#wm#"/>
  <p:tag name="KSO_WM_UNIT_COLOR_SCHEME_SHAPE_ID" val="9"/>
  <p:tag name="KSO_WM_UNIT_COLOR_SCHEME_PARENT_PAGE" val="0_1"/>
</p:tagLst>
</file>

<file path=ppt/tags/tag30.xml><?xml version="1.0" encoding="utf-8"?>
<p:tagLst xmlns:a="http://schemas.openxmlformats.org/drawingml/2006/main" xmlns:r="http://schemas.openxmlformats.org/officeDocument/2006/relationships" xmlns:p="http://schemas.openxmlformats.org/presentationml/2006/main">
  <p:tag name="MH" val="20151126175800"/>
  <p:tag name="MH_LIBRARY" val="GRAPHIC"/>
  <p:tag name="MH_TYPE" val="Other"/>
  <p:tag name="MH_ORDER" val="4"/>
  <p:tag name="KSO_WM_TAG_VERSION" val="1.0"/>
  <p:tag name="KSO_WM_BEAUTIFY_FLAG" val="#wm#"/>
  <p:tag name="KSO_WM_UNIT_TYPE" val="i"/>
  <p:tag name="KSO_WM_UNIT_ID" val="diagram169484_1*i*5"/>
  <p:tag name="KSO_WM_TEMPLATE_CATEGORY" val="diagram"/>
  <p:tag name="KSO_WM_TEMPLATE_INDEX" val="169484"/>
  <p:tag name="KSO_WM_UNIT_INDEX" val="5"/>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169484"/>
  <p:tag name="MH" val="20151126175800"/>
  <p:tag name="MH_LIBRARY" val="GRAPHIC"/>
  <p:tag name="MH_TYPE" val="Text"/>
  <p:tag name="MH_ORDER" val="1"/>
  <p:tag name="KSO_WM_UNIT_TYPE" val="f"/>
  <p:tag name="KSO_WM_UNIT_INDEX" val="1"/>
  <p:tag name="KSO_WM_UNIT_ID" val="custom160255_28*f*1"/>
  <p:tag name="KSO_WM_UNIT_CLEAR" val="1"/>
  <p:tag name="KSO_WM_UNIT_LAYERLEVEL" val="1"/>
  <p:tag name="KSO_WM_UNIT_VALUE" val="60"/>
  <p:tag name="KSO_WM_UNIT_HIGHLIGHT" val="0"/>
  <p:tag name="KSO_WM_UNIT_COMPATIBLE" val="0"/>
  <p:tag name="KSO_WM_UNIT_PRESET_TEXT_INDEX" val="5"/>
  <p:tag name="KSO_WM_UNIT_PRESET_TEXT_LEN" val="125"/>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6_1*i*4"/>
  <p:tag name="KSO_WM_TEMPLATE_CATEGORY" val="diagram"/>
  <p:tag name="KSO_WM_TEMPLATE_INDEX" val="20194716"/>
  <p:tag name="KSO_WM_UNIT_LAYERLEVEL" val="1"/>
  <p:tag name="KSO_WM_TAG_VERSION" val="1.0"/>
  <p:tag name="KSO_WM_BEAUTIFY_FLAG" val="#wm#"/>
  <p:tag name="KSO_WM_UNIT_COLOR_SCHEME_SHAPE_ID" val="13"/>
  <p:tag name="KSO_WM_UNIT_COLOR_SCHEME_PARENT_PAGE" val="0_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6_1*i*5"/>
  <p:tag name="KSO_WM_TEMPLATE_CATEGORY" val="diagram"/>
  <p:tag name="KSO_WM_TEMPLATE_INDEX" val="20194716"/>
  <p:tag name="KSO_WM_UNIT_LAYERLEVEL" val="1"/>
  <p:tag name="KSO_WM_TAG_VERSION" val="1.0"/>
  <p:tag name="KSO_WM_BEAUTIFY_FLAG" val="#wm#"/>
  <p:tag name="KSO_WM_UNIT_COLOR_SCHEME_SHAPE_ID" val="14"/>
  <p:tag name="KSO_WM_UNIT_COLOR_SCHEME_PARENT_PAGE" val="0_1"/>
</p:tagLst>
</file>

<file path=ppt/tags/tag6.xml><?xml version="1.0" encoding="utf-8"?>
<p:tagLst xmlns:a="http://schemas.openxmlformats.org/drawingml/2006/main" xmlns:r="http://schemas.openxmlformats.org/officeDocument/2006/relationships"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6_1*a*1"/>
  <p:tag name="KSO_WM_TEMPLATE_CATEGORY" val="diagram"/>
  <p:tag name="KSO_WM_TEMPLATE_INDEX" val="20194716"/>
  <p:tag name="KSO_WM_UNIT_LAYERLEVEL" val="1"/>
  <p:tag name="KSO_WM_TAG_VERSION" val="1.0"/>
  <p:tag name="KSO_WM_BEAUTIFY_FLAG" val="#wm#"/>
  <p:tag name="KSO_WM_UNIT_COLOR_SCHEME_SHAPE_ID" val="11"/>
  <p:tag name="KSO_WM_UNIT_COLOR_SCHEME_PARENT_PAGE" val="0_1"/>
</p:tagLst>
</file>

<file path=ppt/tags/tag7.xml><?xml version="1.0" encoding="utf-8"?>
<p:tagLst xmlns:a="http://schemas.openxmlformats.org/drawingml/2006/main" xmlns:r="http://schemas.openxmlformats.org/officeDocument/2006/relationships" xmlns:p="http://schemas.openxmlformats.org/presentationml/2006/main">
  <p:tag name="KSO_WM_SLIDE_ID" val="diagram202049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484"/>
  <p:tag name="KSO_WM_SLIDE_POSITION" val="0*0"/>
  <p:tag name="KSO_WM_TAG_VERSION" val="1.0"/>
  <p:tag name="KSO_WM_BEAUTIFY_FLAG" val="#wm#"/>
  <p:tag name="KSO_WM_TEMPLATE_CATEGORY" val="diagram"/>
  <p:tag name="KSO_WM_TEMPLATE_INDEX" val="20204962"/>
  <p:tag name="KSO_WM_SLIDE_LAYOUT" val="a_f"/>
  <p:tag name="KSO_WM_SLIDE_LAYOUT_CNT" val="1_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2_1*i*3"/>
  <p:tag name="KSO_WM_TEMPLATE_CATEGORY" val="diagram"/>
  <p:tag name="KSO_WM_TEMPLATE_INDEX" val="20204962"/>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2_1*i*4"/>
  <p:tag name="KSO_WM_TEMPLATE_CATEGORY" val="diagram"/>
  <p:tag name="KSO_WM_TEMPLATE_INDEX" val="2020496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2538</Words>
  <Application>Microsoft Office PowerPoint</Application>
  <PresentationFormat>全屏显示(16:9)</PresentationFormat>
  <Paragraphs>200</Paragraphs>
  <Slides>36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38" baseType="lpstr">
      <vt:lpstr>Office 主题</vt:lpstr>
      <vt:lpstr>Photoshop.Image.6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8</cp:revision>
  <dcterms:created xsi:type="dcterms:W3CDTF">2020-03-27T11:14:31Z</dcterms:created>
  <dcterms:modified xsi:type="dcterms:W3CDTF">2020-04-23T01:45:42Z</dcterms:modified>
</cp:coreProperties>
</file>